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20"/>
  </p:notesMasterIdLst>
  <p:sldIdLst>
    <p:sldId id="256" r:id="rId3"/>
    <p:sldId id="319" r:id="rId4"/>
    <p:sldId id="313" r:id="rId5"/>
    <p:sldId id="306" r:id="rId6"/>
    <p:sldId id="321" r:id="rId7"/>
    <p:sldId id="322" r:id="rId8"/>
    <p:sldId id="304" r:id="rId9"/>
    <p:sldId id="274" r:id="rId10"/>
    <p:sldId id="301" r:id="rId11"/>
    <p:sldId id="309" r:id="rId12"/>
    <p:sldId id="312" r:id="rId13"/>
    <p:sldId id="317" r:id="rId14"/>
    <p:sldId id="315" r:id="rId15"/>
    <p:sldId id="318" r:id="rId16"/>
    <p:sldId id="308" r:id="rId17"/>
    <p:sldId id="323" r:id="rId18"/>
    <p:sldId id="292" r:id="rId1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B512"/>
    <a:srgbClr val="1D9E7A"/>
    <a:srgbClr val="C90000"/>
    <a:srgbClr val="528F7E"/>
    <a:srgbClr val="2D2D2D"/>
    <a:srgbClr val="17C1B6"/>
    <a:srgbClr val="21FAEB"/>
    <a:srgbClr val="3EFF1C"/>
    <a:srgbClr val="ED65FF"/>
    <a:srgbClr val="69C8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7E2CDB-8D0A-1039-1552-F25E3A7A3798}" v="6" dt="2022-09-23T14:43:14.831"/>
    <p1510:client id="{BAEDFFEA-96ED-560F-81CC-07356C13710B}" v="434" dt="2023-09-07T14:57:51.622"/>
    <p1510:client id="{CAB046B5-E04F-5762-510F-54D500B5446F}" v="13" dt="2021-09-30T19:15:00"/>
    <p1510:client id="{CF4EA1FE-B265-01BD-6202-45AFDF9B1927}" v="22" dt="2019-09-19T11:31:24.518"/>
    <p1510:client id="{CFC9262C-4530-BD33-B7CD-6EC5F8E417E6}" v="11" dt="2021-09-30T14:37:56.727"/>
    <p1510:client id="{D1F09431-E52D-8846-538D-DCA1B730E0DD}" v="245" dt="2022-09-28T11:19:22.7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6" autoAdjust="0"/>
    <p:restoredTop sz="96196" autoAdjust="0"/>
  </p:normalViewPr>
  <p:slideViewPr>
    <p:cSldViewPr snapToGrid="0" snapToObjects="1">
      <p:cViewPr>
        <p:scale>
          <a:sx n="70" d="100"/>
          <a:sy n="70" d="100"/>
        </p:scale>
        <p:origin x="-1410" y="-1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3177" tIns="46589" rIns="93177" bIns="46589" rtlCol="0"/>
          <a:lstStyle>
            <a:lvl1pPr algn="r">
              <a:defRPr sz="1200"/>
            </a:lvl1pPr>
          </a:lstStyle>
          <a:p>
            <a:fld id="{BC5EE1B5-06EA-F24D-84B8-CB3CF6217F12}" type="datetimeFigureOut">
              <a:rPr lang="en-US" smtClean="0"/>
              <a:pPr/>
              <a:t>10/5/2025</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6332"/>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3177" tIns="46589" rIns="93177" bIns="46589" rtlCol="0" anchor="b"/>
          <a:lstStyle>
            <a:lvl1pPr algn="r">
              <a:defRPr sz="1200"/>
            </a:lvl1pPr>
          </a:lstStyle>
          <a:p>
            <a:fld id="{9420BCAD-78F6-F04E-84FC-898FF3B01A7E}" type="slidenum">
              <a:rPr lang="en-US" smtClean="0"/>
              <a:pPr/>
              <a:t>‹#›</a:t>
            </a:fld>
            <a:endParaRPr lang="en-US"/>
          </a:p>
        </p:txBody>
      </p:sp>
    </p:spTree>
    <p:extLst>
      <p:ext uri="{BB962C8B-B14F-4D97-AF65-F5344CB8AC3E}">
        <p14:creationId xmlns:p14="http://schemas.microsoft.com/office/powerpoint/2010/main" val="25776654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20BCAD-78F6-F04E-84FC-898FF3B01A7E}" type="slidenum">
              <a:rPr lang="en-US" smtClean="0"/>
              <a:pPr/>
              <a:t>1</a:t>
            </a:fld>
            <a:endParaRPr lang="en-US"/>
          </a:p>
        </p:txBody>
      </p:sp>
    </p:spTree>
    <p:extLst>
      <p:ext uri="{BB962C8B-B14F-4D97-AF65-F5344CB8AC3E}">
        <p14:creationId xmlns:p14="http://schemas.microsoft.com/office/powerpoint/2010/main" val="4269600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420BCAD-78F6-F04E-84FC-898FF3B01A7E}" type="slidenum">
              <a:rPr lang="en-US" smtClean="0"/>
              <a:pPr/>
              <a:t>10</a:t>
            </a:fld>
            <a:endParaRPr lang="en-US"/>
          </a:p>
        </p:txBody>
      </p:sp>
    </p:spTree>
    <p:extLst>
      <p:ext uri="{BB962C8B-B14F-4D97-AF65-F5344CB8AC3E}">
        <p14:creationId xmlns:p14="http://schemas.microsoft.com/office/powerpoint/2010/main" val="3175959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420BCAD-78F6-F04E-84FC-898FF3B01A7E}" type="slidenum">
              <a:rPr lang="en-US" smtClean="0"/>
              <a:pPr/>
              <a:t>11</a:t>
            </a:fld>
            <a:endParaRPr lang="en-US"/>
          </a:p>
        </p:txBody>
      </p:sp>
    </p:spTree>
    <p:extLst>
      <p:ext uri="{BB962C8B-B14F-4D97-AF65-F5344CB8AC3E}">
        <p14:creationId xmlns:p14="http://schemas.microsoft.com/office/powerpoint/2010/main" val="1140959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420BCAD-78F6-F04E-84FC-898FF3B01A7E}" type="slidenum">
              <a:rPr lang="en-US" smtClean="0"/>
              <a:pPr/>
              <a:t>12</a:t>
            </a:fld>
            <a:endParaRPr lang="en-US"/>
          </a:p>
        </p:txBody>
      </p:sp>
    </p:spTree>
    <p:extLst>
      <p:ext uri="{BB962C8B-B14F-4D97-AF65-F5344CB8AC3E}">
        <p14:creationId xmlns:p14="http://schemas.microsoft.com/office/powerpoint/2010/main" val="2695915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420BCAD-78F6-F04E-84FC-898FF3B01A7E}" type="slidenum">
              <a:rPr lang="en-US" smtClean="0"/>
              <a:pPr/>
              <a:t>13</a:t>
            </a:fld>
            <a:endParaRPr lang="en-US"/>
          </a:p>
        </p:txBody>
      </p:sp>
    </p:spTree>
    <p:extLst>
      <p:ext uri="{BB962C8B-B14F-4D97-AF65-F5344CB8AC3E}">
        <p14:creationId xmlns:p14="http://schemas.microsoft.com/office/powerpoint/2010/main" val="1729346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420BCAD-78F6-F04E-84FC-898FF3B01A7E}" type="slidenum">
              <a:rPr lang="en-US" smtClean="0"/>
              <a:pPr/>
              <a:t>14</a:t>
            </a:fld>
            <a:endParaRPr lang="en-US"/>
          </a:p>
        </p:txBody>
      </p:sp>
    </p:spTree>
    <p:extLst>
      <p:ext uri="{BB962C8B-B14F-4D97-AF65-F5344CB8AC3E}">
        <p14:creationId xmlns:p14="http://schemas.microsoft.com/office/powerpoint/2010/main" val="2512330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420BCAD-78F6-F04E-84FC-898FF3B01A7E}" type="slidenum">
              <a:rPr lang="en-US" smtClean="0"/>
              <a:pPr/>
              <a:t>15</a:t>
            </a:fld>
            <a:endParaRPr lang="en-US"/>
          </a:p>
        </p:txBody>
      </p:sp>
    </p:spTree>
    <p:extLst>
      <p:ext uri="{BB962C8B-B14F-4D97-AF65-F5344CB8AC3E}">
        <p14:creationId xmlns:p14="http://schemas.microsoft.com/office/powerpoint/2010/main" val="3724139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420BCAD-78F6-F04E-84FC-898FF3B01A7E}" type="slidenum">
              <a:rPr lang="en-US" smtClean="0"/>
              <a:pPr/>
              <a:t>16</a:t>
            </a:fld>
            <a:endParaRPr lang="en-US"/>
          </a:p>
        </p:txBody>
      </p:sp>
    </p:spTree>
    <p:extLst>
      <p:ext uri="{BB962C8B-B14F-4D97-AF65-F5344CB8AC3E}">
        <p14:creationId xmlns:p14="http://schemas.microsoft.com/office/powerpoint/2010/main" val="3724139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z="1400" dirty="0">
              <a:latin typeface="Comic Sans MS" pitchFamily="66" charset="0"/>
            </a:endParaRPr>
          </a:p>
        </p:txBody>
      </p:sp>
      <p:sp>
        <p:nvSpPr>
          <p:cNvPr id="89092"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Arial" charset="0"/>
              </a:defRPr>
            </a:lvl1pPr>
            <a:lvl2pPr marL="757066" indent="-291179">
              <a:defRPr>
                <a:solidFill>
                  <a:schemeClr val="tx1"/>
                </a:solidFill>
                <a:latin typeface="Arial" charset="0"/>
              </a:defRPr>
            </a:lvl2pPr>
            <a:lvl3pPr marL="1164717" indent="-232943">
              <a:defRPr>
                <a:solidFill>
                  <a:schemeClr val="tx1"/>
                </a:solidFill>
                <a:latin typeface="Arial" charset="0"/>
              </a:defRPr>
            </a:lvl3pPr>
            <a:lvl4pPr marL="1630604" indent="-232943">
              <a:defRPr>
                <a:solidFill>
                  <a:schemeClr val="tx1"/>
                </a:solidFill>
                <a:latin typeface="Arial" charset="0"/>
              </a:defRPr>
            </a:lvl4pPr>
            <a:lvl5pPr marL="2096491" indent="-232943">
              <a:defRPr>
                <a:solidFill>
                  <a:schemeClr val="tx1"/>
                </a:solidFill>
                <a:latin typeface="Arial" charset="0"/>
              </a:defRPr>
            </a:lvl5pPr>
            <a:lvl6pPr marL="2562377" indent="-232943" fontAlgn="base">
              <a:spcBef>
                <a:spcPct val="0"/>
              </a:spcBef>
              <a:spcAft>
                <a:spcPct val="0"/>
              </a:spcAft>
              <a:defRPr>
                <a:solidFill>
                  <a:schemeClr val="tx1"/>
                </a:solidFill>
                <a:latin typeface="Arial" charset="0"/>
              </a:defRPr>
            </a:lvl6pPr>
            <a:lvl7pPr marL="3028264" indent="-232943" fontAlgn="base">
              <a:spcBef>
                <a:spcPct val="0"/>
              </a:spcBef>
              <a:spcAft>
                <a:spcPct val="0"/>
              </a:spcAft>
              <a:defRPr>
                <a:solidFill>
                  <a:schemeClr val="tx1"/>
                </a:solidFill>
                <a:latin typeface="Arial" charset="0"/>
              </a:defRPr>
            </a:lvl7pPr>
            <a:lvl8pPr marL="3494151" indent="-232943" fontAlgn="base">
              <a:spcBef>
                <a:spcPct val="0"/>
              </a:spcBef>
              <a:spcAft>
                <a:spcPct val="0"/>
              </a:spcAft>
              <a:defRPr>
                <a:solidFill>
                  <a:schemeClr val="tx1"/>
                </a:solidFill>
                <a:latin typeface="Arial" charset="0"/>
              </a:defRPr>
            </a:lvl8pPr>
            <a:lvl9pPr marL="3960038" indent="-232943" fontAlgn="base">
              <a:spcBef>
                <a:spcPct val="0"/>
              </a:spcBef>
              <a:spcAft>
                <a:spcPct val="0"/>
              </a:spcAft>
              <a:defRPr>
                <a:solidFill>
                  <a:schemeClr val="tx1"/>
                </a:solidFill>
                <a:latin typeface="Arial" charset="0"/>
              </a:defRPr>
            </a:lvl9pPr>
          </a:lstStyle>
          <a:p>
            <a:pPr fontAlgn="base">
              <a:spcBef>
                <a:spcPct val="0"/>
              </a:spcBef>
              <a:spcAft>
                <a:spcPct val="0"/>
              </a:spcAft>
              <a:defRPr/>
            </a:pPr>
            <a:fld id="{F90BB7FE-DC7D-4546-AED5-6123E15BE434}" type="slidenum">
              <a:rPr lang="en-GB" altLang="en-US" smtClean="0">
                <a:latin typeface="Calibri" pitchFamily="34" charset="0"/>
              </a:rPr>
              <a:pPr fontAlgn="base">
                <a:spcBef>
                  <a:spcPct val="0"/>
                </a:spcBef>
                <a:spcAft>
                  <a:spcPct val="0"/>
                </a:spcAft>
                <a:defRPr/>
              </a:pPr>
              <a:t>17</a:t>
            </a:fld>
            <a:endParaRPr lang="en-GB" altLang="en-US">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Read quote.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2D2D2D"/>
                </a:solidFill>
                <a:latin typeface="Helvetica" charset="0"/>
                <a:cs typeface="Helvetica" charset="0"/>
                <a:sym typeface="Helvetica" charset="0"/>
              </a:rPr>
              <a:t>This is what we do in our school.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Research shows</a:t>
            </a:r>
            <a:r>
              <a:rPr lang="en-US" baseline="0" dirty="0"/>
              <a:t> that children who learn to read early go on to succeed both in school and in life. </a:t>
            </a:r>
            <a:endParaRPr lang="en-US" dirty="0"/>
          </a:p>
          <a:p>
            <a:endParaRPr lang="en-US" i="1" baseline="0" dirty="0"/>
          </a:p>
          <a:p>
            <a:r>
              <a:rPr lang="en-US" i="0" baseline="0" dirty="0"/>
              <a:t>Today I will explain how your child will learn to read using the Read Write Inc. Phonics </a:t>
            </a:r>
            <a:r>
              <a:rPr lang="en-US" i="0" baseline="0" dirty="0" err="1"/>
              <a:t>programme</a:t>
            </a:r>
            <a:r>
              <a:rPr lang="en-US" i="0" baseline="0" dirty="0"/>
              <a:t>.</a:t>
            </a:r>
          </a:p>
        </p:txBody>
      </p:sp>
      <p:sp>
        <p:nvSpPr>
          <p:cNvPr id="4" name="Slide Number Placeholder 3"/>
          <p:cNvSpPr>
            <a:spLocks noGrp="1"/>
          </p:cNvSpPr>
          <p:nvPr>
            <p:ph type="sldNum" sz="quarter" idx="10"/>
          </p:nvPr>
        </p:nvSpPr>
        <p:spPr/>
        <p:txBody>
          <a:bodyPr/>
          <a:lstStyle/>
          <a:p>
            <a:fld id="{5F10C2BD-ABBD-1C45-BDAB-44A2829FA136}" type="slidenum">
              <a:rPr lang="en-US" smtClean="0"/>
              <a:t>2</a:t>
            </a:fld>
            <a:endParaRPr lang="en-US"/>
          </a:p>
        </p:txBody>
      </p:sp>
    </p:spTree>
    <p:extLst>
      <p:ext uri="{BB962C8B-B14F-4D97-AF65-F5344CB8AC3E}">
        <p14:creationId xmlns:p14="http://schemas.microsoft.com/office/powerpoint/2010/main" val="2487976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420BCAD-78F6-F04E-84FC-898FF3B01A7E}" type="slidenum">
              <a:rPr lang="en-US" smtClean="0"/>
              <a:pPr/>
              <a:t>3</a:t>
            </a:fld>
            <a:endParaRPr lang="en-US"/>
          </a:p>
        </p:txBody>
      </p:sp>
    </p:spTree>
    <p:extLst>
      <p:ext uri="{BB962C8B-B14F-4D97-AF65-F5344CB8AC3E}">
        <p14:creationId xmlns:p14="http://schemas.microsoft.com/office/powerpoint/2010/main" val="897379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420BCAD-78F6-F04E-84FC-898FF3B01A7E}" type="slidenum">
              <a:rPr lang="en-US" smtClean="0"/>
              <a:pPr/>
              <a:t>4</a:t>
            </a:fld>
            <a:endParaRPr lang="en-US"/>
          </a:p>
        </p:txBody>
      </p:sp>
    </p:spTree>
    <p:extLst>
      <p:ext uri="{BB962C8B-B14F-4D97-AF65-F5344CB8AC3E}">
        <p14:creationId xmlns:p14="http://schemas.microsoft.com/office/powerpoint/2010/main" val="2787555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make sure every child learns to read in our school.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children need extra practice when learning to read so we teach these children one-to-one for ten minutes every day – on top of their group lesson.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make sure they ‘keep up’ from the beginning and don’t need ‘catch up’ later on.</a:t>
            </a:r>
          </a:p>
          <a:p>
            <a:endParaRPr lang="en-US" dirty="0"/>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5</a:t>
            </a:fld>
            <a:endParaRPr lang="en-GB"/>
          </a:p>
        </p:txBody>
      </p:sp>
    </p:spTree>
    <p:extLst>
      <p:ext uri="{BB962C8B-B14F-4D97-AF65-F5344CB8AC3E}">
        <p14:creationId xmlns:p14="http://schemas.microsoft.com/office/powerpoint/2010/main" val="2369306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Each week, we will send home film links to lessons that match the sounds and words your child has been learning in school.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a:t>
            </a:r>
            <a:r>
              <a:rPr lang="en-GB" sz="1800" dirty="0">
                <a:solidFill>
                  <a:srgbClr val="000000"/>
                </a:solidFill>
                <a:effectLst/>
                <a:latin typeface="Calibri Light" panose="020F0302020204030204" pitchFamily="34" charset="0"/>
                <a:ea typeface="Calibri" panose="020F0502020204030204" pitchFamily="34" charset="0"/>
              </a:rPr>
              <a:t>lessons to support children at every stage of the Read Write Inc. Phonics programme.</a:t>
            </a:r>
            <a:r>
              <a:rPr lang="en-GB" dirty="0">
                <a:effectLst/>
              </a:rPr>
              <a:t> </a:t>
            </a:r>
            <a:endParaRPr lang="en-GB" sz="1200" kern="1200" dirty="0">
              <a:solidFill>
                <a:schemeClr val="tx1"/>
              </a:solidFill>
              <a:effectLst/>
              <a:latin typeface="+mn-lt"/>
              <a:ea typeface="+mn-ea"/>
              <a:cs typeface="+mn-cs"/>
            </a:endParaRPr>
          </a:p>
          <a:p>
            <a:endParaRPr lang="en-GB"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Your child uses the Virtual Classroom in school.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Light" panose="020F0302020204030204" pitchFamily="34" charset="0"/>
                <a:ea typeface="Calibri" panose="020F0502020204030204" pitchFamily="34" charset="0"/>
              </a:rPr>
              <a:t>Children are familiar with the VC teachers – and interact with them as they would their own teacher.</a:t>
            </a:r>
            <a:r>
              <a:rPr lang="en-GB" dirty="0">
                <a:effectLst/>
              </a:rPr>
              <a:t> </a:t>
            </a:r>
            <a:endParaRPr lang="en-GB" sz="10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Watch these films with your child to help them to practise reading the sounds and words until they can read them speedily.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Simply click the link and watch on a tablet or other device.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Let’s have a look at one of these films on the Virtual Classroom. </a:t>
            </a:r>
            <a:r>
              <a:rPr lang="en-GB" sz="1200" i="1" kern="1200" dirty="0">
                <a:solidFill>
                  <a:schemeClr val="tx1"/>
                </a:solidFill>
                <a:effectLst/>
                <a:latin typeface="+mn-lt"/>
                <a:ea typeface="+mn-ea"/>
                <a:cs typeface="+mn-cs"/>
              </a:rPr>
              <a:t>Play a Set 2 or 3 at home film from the virtual classroom.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81A61AF0-59CC-4D82-B182-5DFC7F9ACF1F}" type="slidenum">
              <a:rPr lang="en-GB" smtClean="0"/>
              <a:pPr>
                <a:defRPr/>
              </a:pPr>
              <a:t>6</a:t>
            </a:fld>
            <a:endParaRPr lang="en-GB"/>
          </a:p>
        </p:txBody>
      </p:sp>
    </p:spTree>
    <p:extLst>
      <p:ext uri="{BB962C8B-B14F-4D97-AF65-F5344CB8AC3E}">
        <p14:creationId xmlns:p14="http://schemas.microsoft.com/office/powerpoint/2010/main" val="373480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420BCAD-78F6-F04E-84FC-898FF3B01A7E}" type="slidenum">
              <a:rPr lang="en-US" smtClean="0"/>
              <a:pPr/>
              <a:t>7</a:t>
            </a:fld>
            <a:endParaRPr lang="en-US"/>
          </a:p>
        </p:txBody>
      </p:sp>
    </p:spTree>
    <p:extLst>
      <p:ext uri="{BB962C8B-B14F-4D97-AF65-F5344CB8AC3E}">
        <p14:creationId xmlns:p14="http://schemas.microsoft.com/office/powerpoint/2010/main" val="3393499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420BCAD-78F6-F04E-84FC-898FF3B01A7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420BCAD-78F6-F04E-84FC-898FF3B01A7E}" type="slidenum">
              <a:rPr lang="en-US" smtClean="0"/>
              <a:pPr/>
              <a:t>9</a:t>
            </a:fld>
            <a:endParaRPr lang="en-US"/>
          </a:p>
        </p:txBody>
      </p:sp>
    </p:spTree>
    <p:extLst>
      <p:ext uri="{BB962C8B-B14F-4D97-AF65-F5344CB8AC3E}">
        <p14:creationId xmlns:p14="http://schemas.microsoft.com/office/powerpoint/2010/main" val="3954428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0050" y="1797050"/>
            <a:ext cx="7772400" cy="1470025"/>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91645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rPr>
              <a:pPr/>
              <a:t>10/5/2025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387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rPr>
              <a:pPr/>
              <a:t>10/5/2025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832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solidFill>
                  <a:prstClr val="black">
                    <a:tint val="75000"/>
                  </a:prstClr>
                </a:solidFill>
              </a:rPr>
              <a:pPr/>
              <a:t>10/5/2025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138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solidFill>
                  <a:prstClr val="black">
                    <a:tint val="75000"/>
                  </a:prstClr>
                </a:solidFill>
              </a:rPr>
              <a:pPr/>
              <a:t>10/5/2025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395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solidFill>
                  <a:prstClr val="black">
                    <a:tint val="75000"/>
                  </a:prstClr>
                </a:solidFill>
              </a:rPr>
              <a:pPr/>
              <a:t>10/5/2025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848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rPr>
              <a:pPr/>
              <a:t>10/5/2025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579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rPr>
              <a:pPr/>
              <a:t>10/5/2025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370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rPr>
              <a:pPr/>
              <a:t>10/5/2025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167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rPr>
              <a:pPr/>
              <a:t>10/5/2025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034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ictur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3083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Pictur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9501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935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EF233E0-0A61-9B4B-B800-6D197DE12499}" type="datetimeFigureOut">
              <a:rPr lang="en-US" smtClean="0"/>
              <a:pPr/>
              <a:t>10/5/2025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AEC43C5-BFCF-2A43-B6B0-2DE31F1749DF}" type="slidenum">
              <a:rPr lang="en-US" smtClean="0"/>
              <a:pPr/>
              <a:t>‹#›</a:t>
            </a:fld>
            <a:endParaRPr lang="en-US"/>
          </a:p>
        </p:txBody>
      </p:sp>
    </p:spTree>
    <p:extLst>
      <p:ext uri="{BB962C8B-B14F-4D97-AF65-F5344CB8AC3E}">
        <p14:creationId xmlns:p14="http://schemas.microsoft.com/office/powerpoint/2010/main" val="2584670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EF233E0-0A61-9B4B-B800-6D197DE12499}" type="datetimeFigureOut">
              <a:rPr lang="en-US" smtClean="0"/>
              <a:pPr/>
              <a:t>10/5/2025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AEC43C5-BFCF-2A43-B6B0-2DE31F1749DF}" type="slidenum">
              <a:rPr lang="en-US" smtClean="0"/>
              <a:pPr/>
              <a:t>‹#›</a:t>
            </a:fld>
            <a:endParaRPr lang="en-US"/>
          </a:p>
        </p:txBody>
      </p:sp>
    </p:spTree>
    <p:extLst>
      <p:ext uri="{BB962C8B-B14F-4D97-AF65-F5344CB8AC3E}">
        <p14:creationId xmlns:p14="http://schemas.microsoft.com/office/powerpoint/2010/main" val="260566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EF233E0-0A61-9B4B-B800-6D197DE12499}" type="datetimeFigureOut">
              <a:rPr lang="en-US" smtClean="0"/>
              <a:pPr/>
              <a:t>10/5/2025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AEC43C5-BFCF-2A43-B6B0-2DE31F1749DF}" type="slidenum">
              <a:rPr lang="en-US" smtClean="0"/>
              <a:pPr/>
              <a:t>‹#›</a:t>
            </a:fld>
            <a:endParaRPr lang="en-US"/>
          </a:p>
        </p:txBody>
      </p:sp>
    </p:spTree>
    <p:extLst>
      <p:ext uri="{BB962C8B-B14F-4D97-AF65-F5344CB8AC3E}">
        <p14:creationId xmlns:p14="http://schemas.microsoft.com/office/powerpoint/2010/main" val="2797907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rPr>
              <a:pPr/>
              <a:t>10/5/2025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980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rPr>
              <a:pPr/>
              <a:t>10/5/2025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173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3902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4" r:id="rId5"/>
    <p:sldLayoutId id="2147483655" r:id="rId6"/>
    <p:sldLayoutId id="2147483656" r:id="rId7"/>
  </p:sldLayoutIdLst>
  <p:txStyles>
    <p:titleStyle>
      <a:lvl1pPr algn="l" defTabSz="457200" rtl="0" eaLnBrk="1" latinLnBrk="0" hangingPunct="1">
        <a:spcBef>
          <a:spcPct val="0"/>
        </a:spcBef>
        <a:buNone/>
        <a:defRPr sz="3200" b="1" kern="1200">
          <a:solidFill>
            <a:schemeClr val="tx1">
              <a:lumMod val="65000"/>
              <a:lumOff val="35000"/>
            </a:schemeClr>
          </a:solidFill>
          <a:latin typeface="Arial"/>
          <a:ea typeface="+mj-ea"/>
          <a:cs typeface="Arial"/>
        </a:defRPr>
      </a:lvl1pPr>
    </p:titleStyle>
    <p:bodyStyle>
      <a:lvl1pPr marL="0" indent="0" algn="l" defTabSz="457200" rtl="0" eaLnBrk="1" latinLnBrk="0" hangingPunct="1">
        <a:spcBef>
          <a:spcPct val="20000"/>
        </a:spcBef>
        <a:buFont typeface="Arial"/>
        <a:buNone/>
        <a:defRPr sz="3200" kern="1200">
          <a:solidFill>
            <a:srgbClr val="59595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595959"/>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595959"/>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595959"/>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5959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46CE7D5-CF57-46EF-B807-FDD0502418D4}" type="datetimeFigureOut">
              <a:rPr lang="en-US" smtClean="0">
                <a:solidFill>
                  <a:prstClr val="black">
                    <a:tint val="75000"/>
                  </a:prstClr>
                </a:solidFill>
              </a:rPr>
              <a:pPr defTabSz="914400"/>
              <a:t>10/5/2025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30EA680-D336-4FF7-8B7A-9848BB0A1C3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24719524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ruthmiskin.com/programmes/phonic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www.youtube.com/watch?v=p_6Jb0-3qz8"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emf"/><Relationship Id="rId5" Type="http://schemas.openxmlformats.org/officeDocument/2006/relationships/image" Target="../media/image8.png"/><Relationship Id="rId15" Type="http://schemas.openxmlformats.org/officeDocument/2006/relationships/image" Target="../media/image18.emf"/><Relationship Id="rId10" Type="http://schemas.openxmlformats.org/officeDocument/2006/relationships/image" Target="../media/image13.emf"/><Relationship Id="rId4" Type="http://schemas.openxmlformats.org/officeDocument/2006/relationships/image" Target="../media/image7.png"/><Relationship Id="rId9" Type="http://schemas.openxmlformats.org/officeDocument/2006/relationships/image" Target="../media/image12.emf"/><Relationship Id="rId14" Type="http://schemas.openxmlformats.org/officeDocument/2006/relationships/image" Target="../media/image17.emf"/></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KUbrJPAt65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hyperlink" Target="http://www.google.co.uk/url?sa=i&amp;rct=j&amp;q=&amp;esrc=s&amp;source=images&amp;cd=&amp;cad=rja&amp;uact=8&amp;ved=0ahUKEwjUndet3LjWAhWQJhoKHZqdA8wQjRwIBw&amp;url=http://www.foyles.co.uk/witem/childrens/read-write-inc-set-1-speed-sound,gill-munton-9780198460350&amp;psig=AFQjCNHYi5fCOwHm8TdrjUk6l8SN8KtAtg&amp;ust=1506167242813447" TargetMode="Externa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hyperlink" Target="https://schools.ruthmiskin.com/training/view/HbR0L0tg/nnkev70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RWI Phonics Parent Meeting</a:t>
            </a:r>
          </a:p>
        </p:txBody>
      </p:sp>
    </p:spTree>
    <p:extLst>
      <p:ext uri="{BB962C8B-B14F-4D97-AF65-F5344CB8AC3E}">
        <p14:creationId xmlns:p14="http://schemas.microsoft.com/office/powerpoint/2010/main" val="21721705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letter formation</a:t>
            </a:r>
            <a:endParaRPr lang="en-GB" dirty="0"/>
          </a:p>
        </p:txBody>
      </p:sp>
      <p:sp>
        <p:nvSpPr>
          <p:cNvPr id="3" name="TextBox 2">
            <a:extLst>
              <a:ext uri="{FF2B5EF4-FFF2-40B4-BE49-F238E27FC236}">
                <a16:creationId xmlns:a16="http://schemas.microsoft.com/office/drawing/2014/main" xmlns="" id="{C6EB4B0D-FA2B-ADAE-A301-27B3E81AE316}"/>
              </a:ext>
            </a:extLst>
          </p:cNvPr>
          <p:cNvSpPr txBox="1"/>
          <p:nvPr/>
        </p:nvSpPr>
        <p:spPr>
          <a:xfrm>
            <a:off x="299965" y="1417638"/>
            <a:ext cx="33728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ea typeface="+mn-lt"/>
              <a:cs typeface="+mn-lt"/>
            </a:endParaRPr>
          </a:p>
          <a:p>
            <a:endParaRPr lang="en-US" dirty="0">
              <a:solidFill>
                <a:srgbClr val="FF0000"/>
              </a:solidFill>
              <a:cs typeface="Calibri"/>
            </a:endParaRPr>
          </a:p>
          <a:p>
            <a:endParaRPr lang="en-US" dirty="0">
              <a:cs typeface="Calibri"/>
            </a:endParaRPr>
          </a:p>
        </p:txBody>
      </p:sp>
      <p:pic>
        <p:nvPicPr>
          <p:cNvPr id="7" name="Content Placeholder 6" descr="A screenshot of a cell phone&#10;&#10;Description automatically generated">
            <a:extLst>
              <a:ext uri="{FF2B5EF4-FFF2-40B4-BE49-F238E27FC236}">
                <a16:creationId xmlns:a16="http://schemas.microsoft.com/office/drawing/2014/main" xmlns="" id="{2C4C9AB0-B505-1445-9009-1C3C5B4F7360}"/>
              </a:ext>
            </a:extLst>
          </p:cNvPr>
          <p:cNvPicPr>
            <a:picLocks noGrp="1" noChangeAspect="1"/>
          </p:cNvPicPr>
          <p:nvPr>
            <p:ph idx="1"/>
          </p:nvPr>
        </p:nvPicPr>
        <p:blipFill>
          <a:blip r:embed="rId3"/>
          <a:stretch>
            <a:fillRect/>
          </a:stretch>
        </p:blipFill>
        <p:spPr>
          <a:xfrm>
            <a:off x="600502" y="1417638"/>
            <a:ext cx="6884820" cy="4342294"/>
          </a:xfrm>
        </p:spPr>
      </p:pic>
      <p:sp>
        <p:nvSpPr>
          <p:cNvPr id="5" name="TextBox 4"/>
          <p:cNvSpPr txBox="1"/>
          <p:nvPr/>
        </p:nvSpPr>
        <p:spPr>
          <a:xfrm>
            <a:off x="600502" y="5991367"/>
            <a:ext cx="5049671" cy="646331"/>
          </a:xfrm>
          <a:prstGeom prst="rect">
            <a:avLst/>
          </a:prstGeom>
          <a:noFill/>
        </p:spPr>
        <p:txBody>
          <a:bodyPr wrap="square" rtlCol="0">
            <a:spAutoFit/>
          </a:bodyPr>
          <a:lstStyle/>
          <a:p>
            <a:r>
              <a:rPr lang="en-GB" dirty="0" smtClean="0"/>
              <a:t>A copy of the phrases will be attached to your child’s reading record.</a:t>
            </a:r>
            <a:endParaRPr lang="en-GB" dirty="0"/>
          </a:p>
        </p:txBody>
      </p:sp>
    </p:spTree>
    <p:extLst>
      <p:ext uri="{BB962C8B-B14F-4D97-AF65-F5344CB8AC3E}">
        <p14:creationId xmlns:p14="http://schemas.microsoft.com/office/powerpoint/2010/main" val="1657768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Reading </a:t>
            </a:r>
            <a:r>
              <a:rPr lang="en-GB" dirty="0" smtClean="0"/>
              <a:t>books</a:t>
            </a:r>
            <a:endParaRPr lang="en-GB" dirty="0"/>
          </a:p>
        </p:txBody>
      </p:sp>
      <p:sp>
        <p:nvSpPr>
          <p:cNvPr id="6" name="Content Placeholder 5"/>
          <p:cNvSpPr>
            <a:spLocks noGrp="1"/>
          </p:cNvSpPr>
          <p:nvPr>
            <p:ph idx="1"/>
          </p:nvPr>
        </p:nvSpPr>
        <p:spPr/>
        <p:txBody>
          <a:bodyPr vert="horz" lIns="91440" tIns="45720" rIns="91440" bIns="45720" rtlCol="0" anchor="t">
            <a:normAutofit/>
          </a:bodyPr>
          <a:lstStyle/>
          <a:p>
            <a:pPr marL="457200" indent="-457200" algn="ctr">
              <a:buFont typeface="Arial" panose="020B0604020202020204" pitchFamily="34" charset="0"/>
              <a:buChar char="•"/>
            </a:pPr>
            <a:endParaRPr lang="en-GB" dirty="0"/>
          </a:p>
          <a:p>
            <a:endParaRPr lang="en-GB" dirty="0">
              <a:cs typeface="Calibri"/>
            </a:endParaRPr>
          </a:p>
          <a:p>
            <a:endParaRPr lang="en-GB" dirty="0"/>
          </a:p>
          <a:p>
            <a:endParaRPr lang="en-GB" dirty="0"/>
          </a:p>
        </p:txBody>
      </p:sp>
      <p:sp>
        <p:nvSpPr>
          <p:cNvPr id="4" name="Title 1">
            <a:extLst>
              <a:ext uri="{FF2B5EF4-FFF2-40B4-BE49-F238E27FC236}">
                <a16:creationId xmlns:a16="http://schemas.microsoft.com/office/drawing/2014/main" xmlns="" id="{D3358CCB-8923-20AB-E039-D2299CC9A631}"/>
              </a:ext>
            </a:extLst>
          </p:cNvPr>
          <p:cNvSpPr txBox="1">
            <a:spLocks/>
          </p:cNvSpPr>
          <p:nvPr/>
        </p:nvSpPr>
        <p:spPr>
          <a:xfrm>
            <a:off x="328911" y="1625029"/>
            <a:ext cx="4945380" cy="43663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1" kern="1200">
                <a:solidFill>
                  <a:schemeClr val="tx1">
                    <a:lumMod val="65000"/>
                    <a:lumOff val="35000"/>
                  </a:schemeClr>
                </a:solidFill>
                <a:latin typeface="Arial"/>
                <a:ea typeface="+mj-ea"/>
                <a:cs typeface="Arial"/>
              </a:defRPr>
            </a:lvl1pPr>
          </a:lstStyle>
          <a:p>
            <a:r>
              <a:rPr lang="en-US" sz="3600" dirty="0" smtClean="0">
                <a:solidFill>
                  <a:schemeClr val="tx2"/>
                </a:solidFill>
                <a:highlight>
                  <a:srgbClr val="FFFF00"/>
                </a:highlight>
              </a:rPr>
              <a:t>What books</a:t>
            </a:r>
            <a:r>
              <a:rPr lang="en-US" sz="3600" dirty="0" smtClean="0">
                <a:solidFill>
                  <a:schemeClr val="tx2"/>
                </a:solidFill>
              </a:rPr>
              <a:t> are in your child's </a:t>
            </a:r>
            <a:r>
              <a:rPr lang="en-US" sz="3600" dirty="0" err="1" smtClean="0">
                <a:solidFill>
                  <a:schemeClr val="tx2"/>
                </a:solidFill>
              </a:rPr>
              <a:t>bookbag</a:t>
            </a:r>
            <a:r>
              <a:rPr lang="en-US" sz="3600" dirty="0" smtClean="0">
                <a:solidFill>
                  <a:schemeClr val="tx2"/>
                </a:solidFill>
              </a:rPr>
              <a:t> and what are </a:t>
            </a:r>
            <a:r>
              <a:rPr lang="en-US" sz="3600" dirty="0" smtClean="0">
                <a:solidFill>
                  <a:schemeClr val="tx2"/>
                </a:solidFill>
                <a:highlight>
                  <a:srgbClr val="FFFF00"/>
                </a:highlight>
              </a:rPr>
              <a:t>their purpose</a:t>
            </a:r>
            <a:r>
              <a:rPr lang="en-US" sz="3600" dirty="0" smtClean="0">
                <a:solidFill>
                  <a:schemeClr val="tx2"/>
                </a:solidFill>
              </a:rPr>
              <a:t> to help your child in their reading journey?</a:t>
            </a:r>
          </a:p>
          <a:p>
            <a:endParaRPr lang="en-US" sz="3600" dirty="0" smtClean="0">
              <a:solidFill>
                <a:schemeClr val="tx2"/>
              </a:solidFill>
            </a:endParaRPr>
          </a:p>
          <a:p>
            <a:r>
              <a:rPr lang="en-US" sz="2400" dirty="0" smtClean="0">
                <a:solidFill>
                  <a:schemeClr val="tx2"/>
                </a:solidFill>
              </a:rPr>
              <a:t>             Reading records</a:t>
            </a:r>
            <a:endParaRPr lang="en-US" sz="2400" dirty="0">
              <a:solidFill>
                <a:schemeClr val="tx2"/>
              </a:solidFill>
            </a:endParaRPr>
          </a:p>
        </p:txBody>
      </p:sp>
      <p:sp>
        <p:nvSpPr>
          <p:cNvPr id="5" name="Freeform: Shape 9">
            <a:extLst>
              <a:ext uri="{FF2B5EF4-FFF2-40B4-BE49-F238E27FC236}">
                <a16:creationId xmlns:a16="http://schemas.microsoft.com/office/drawing/2014/main" xmlns="" id="{2C155400-9339-9028-B8B1-E094EDB547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478977">
            <a:off x="11159358" y="941203"/>
            <a:ext cx="419417" cy="417629"/>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849481"/>
              <a:gd name="connsiteY0" fmla="*/ -2 h 4963945"/>
              <a:gd name="connsiteX1" fmla="*/ 4735908 w 4849481"/>
              <a:gd name="connsiteY1" fmla="*/ 1905904 h 4963945"/>
              <a:gd name="connsiteX2" fmla="*/ 4451030 w 4849481"/>
              <a:gd name="connsiteY2" fmla="*/ 3809085 h 4963945"/>
              <a:gd name="connsiteX3" fmla="*/ 3419865 w 4849481"/>
              <a:gd name="connsiteY3" fmla="*/ 4844853 h 4963945"/>
              <a:gd name="connsiteX4" fmla="*/ 1074535 w 4849481"/>
              <a:gd name="connsiteY4" fmla="*/ 4657234 h 4963945"/>
              <a:gd name="connsiteX5" fmla="*/ 33359 w 4849481"/>
              <a:gd name="connsiteY5" fmla="*/ 2995663 h 4963945"/>
              <a:gd name="connsiteX6" fmla="*/ 592137 w 4849481"/>
              <a:gd name="connsiteY6" fmla="*/ 805854 h 4963945"/>
              <a:gd name="connsiteX7" fmla="*/ 2649000 w 4849481"/>
              <a:gd name="connsiteY7" fmla="*/ -2 h 4963945"/>
              <a:gd name="connsiteX0" fmla="*/ 2649000 w 4749146"/>
              <a:gd name="connsiteY0" fmla="*/ -2 h 5069043"/>
              <a:gd name="connsiteX1" fmla="*/ 4735908 w 4749146"/>
              <a:gd name="connsiteY1" fmla="*/ 1905904 h 5069043"/>
              <a:gd name="connsiteX2" fmla="*/ 3419865 w 4749146"/>
              <a:gd name="connsiteY2" fmla="*/ 4844853 h 5069043"/>
              <a:gd name="connsiteX3" fmla="*/ 1074535 w 4749146"/>
              <a:gd name="connsiteY3" fmla="*/ 4657234 h 5069043"/>
              <a:gd name="connsiteX4" fmla="*/ 33359 w 4749146"/>
              <a:gd name="connsiteY4" fmla="*/ 2995663 h 5069043"/>
              <a:gd name="connsiteX5" fmla="*/ 592137 w 4749146"/>
              <a:gd name="connsiteY5" fmla="*/ 805854 h 5069043"/>
              <a:gd name="connsiteX6" fmla="*/ 2649000 w 4749146"/>
              <a:gd name="connsiteY6" fmla="*/ -2 h 5069043"/>
              <a:gd name="connsiteX0" fmla="*/ 2649000 w 4768568"/>
              <a:gd name="connsiteY0" fmla="*/ -2 h 4783398"/>
              <a:gd name="connsiteX1" fmla="*/ 4735908 w 4768568"/>
              <a:gd name="connsiteY1" fmla="*/ 1905904 h 4783398"/>
              <a:gd name="connsiteX2" fmla="*/ 4002392 w 4768568"/>
              <a:gd name="connsiteY2" fmla="*/ 4358059 h 4783398"/>
              <a:gd name="connsiteX3" fmla="*/ 1074535 w 4768568"/>
              <a:gd name="connsiteY3" fmla="*/ 4657234 h 4783398"/>
              <a:gd name="connsiteX4" fmla="*/ 33359 w 4768568"/>
              <a:gd name="connsiteY4" fmla="*/ 2995663 h 4783398"/>
              <a:gd name="connsiteX5" fmla="*/ 592137 w 4768568"/>
              <a:gd name="connsiteY5" fmla="*/ 805854 h 4783398"/>
              <a:gd name="connsiteX6" fmla="*/ 2649000 w 4768568"/>
              <a:gd name="connsiteY6" fmla="*/ -2 h 4783398"/>
              <a:gd name="connsiteX0" fmla="*/ 2649000 w 4768568"/>
              <a:gd name="connsiteY0" fmla="*/ -2 h 4785029"/>
              <a:gd name="connsiteX1" fmla="*/ 4735908 w 4768568"/>
              <a:gd name="connsiteY1" fmla="*/ 1905904 h 4785029"/>
              <a:gd name="connsiteX2" fmla="*/ 4002392 w 4768568"/>
              <a:gd name="connsiteY2" fmla="*/ 4358059 h 4785029"/>
              <a:gd name="connsiteX3" fmla="*/ 1606586 w 4768568"/>
              <a:gd name="connsiteY3" fmla="*/ 4659573 h 4785029"/>
              <a:gd name="connsiteX4" fmla="*/ 33359 w 4768568"/>
              <a:gd name="connsiteY4" fmla="*/ 2995663 h 4785029"/>
              <a:gd name="connsiteX5" fmla="*/ 592137 w 4768568"/>
              <a:gd name="connsiteY5" fmla="*/ 805854 h 4785029"/>
              <a:gd name="connsiteX6" fmla="*/ 2649000 w 4768568"/>
              <a:gd name="connsiteY6" fmla="*/ -2 h 4785029"/>
              <a:gd name="connsiteX0" fmla="*/ 2649000 w 4768568"/>
              <a:gd name="connsiteY0" fmla="*/ -2 h 4881625"/>
              <a:gd name="connsiteX1" fmla="*/ 4735908 w 4768568"/>
              <a:gd name="connsiteY1" fmla="*/ 1905904 h 4881625"/>
              <a:gd name="connsiteX2" fmla="*/ 4002392 w 4768568"/>
              <a:gd name="connsiteY2" fmla="*/ 4358059 h 4881625"/>
              <a:gd name="connsiteX3" fmla="*/ 1693107 w 4768568"/>
              <a:gd name="connsiteY3" fmla="*/ 4787180 h 4881625"/>
              <a:gd name="connsiteX4" fmla="*/ 33359 w 4768568"/>
              <a:gd name="connsiteY4" fmla="*/ 2995663 h 4881625"/>
              <a:gd name="connsiteX5" fmla="*/ 592137 w 4768568"/>
              <a:gd name="connsiteY5" fmla="*/ 805854 h 4881625"/>
              <a:gd name="connsiteX6" fmla="*/ 2649000 w 4768568"/>
              <a:gd name="connsiteY6" fmla="*/ -2 h 4881625"/>
              <a:gd name="connsiteX0" fmla="*/ 2635153 w 4754721"/>
              <a:gd name="connsiteY0" fmla="*/ -2 h 4881625"/>
              <a:gd name="connsiteX1" fmla="*/ 4722061 w 4754721"/>
              <a:gd name="connsiteY1" fmla="*/ 1905904 h 4881625"/>
              <a:gd name="connsiteX2" fmla="*/ 3988545 w 4754721"/>
              <a:gd name="connsiteY2" fmla="*/ 4358059 h 4881625"/>
              <a:gd name="connsiteX3" fmla="*/ 1679260 w 4754721"/>
              <a:gd name="connsiteY3" fmla="*/ 4787180 h 4881625"/>
              <a:gd name="connsiteX4" fmla="*/ 19512 w 4754721"/>
              <a:gd name="connsiteY4" fmla="*/ 2995663 h 4881625"/>
              <a:gd name="connsiteX5" fmla="*/ 578290 w 4754721"/>
              <a:gd name="connsiteY5" fmla="*/ 805854 h 4881625"/>
              <a:gd name="connsiteX6" fmla="*/ 2635153 w 4754721"/>
              <a:gd name="connsiteY6" fmla="*/ -2 h 4881625"/>
              <a:gd name="connsiteX0" fmla="*/ 2615641 w 4735209"/>
              <a:gd name="connsiteY0" fmla="*/ 17420 h 4899047"/>
              <a:gd name="connsiteX1" fmla="*/ 4702549 w 4735209"/>
              <a:gd name="connsiteY1" fmla="*/ 1923326 h 4899047"/>
              <a:gd name="connsiteX2" fmla="*/ 3969033 w 4735209"/>
              <a:gd name="connsiteY2" fmla="*/ 4375481 h 4899047"/>
              <a:gd name="connsiteX3" fmla="*/ 1659748 w 4735209"/>
              <a:gd name="connsiteY3" fmla="*/ 4804602 h 4899047"/>
              <a:gd name="connsiteX4" fmla="*/ 0 w 4735209"/>
              <a:gd name="connsiteY4" fmla="*/ 3013085 h 4899047"/>
              <a:gd name="connsiteX5" fmla="*/ 2615641 w 4735209"/>
              <a:gd name="connsiteY5" fmla="*/ 17420 h 4899047"/>
              <a:gd name="connsiteX0" fmla="*/ 1954456 w 4815946"/>
              <a:gd name="connsiteY0" fmla="*/ 18393 h 4714803"/>
              <a:gd name="connsiteX1" fmla="*/ 4702549 w 4815946"/>
              <a:gd name="connsiteY1" fmla="*/ 1739082 h 4714803"/>
              <a:gd name="connsiteX2" fmla="*/ 3969033 w 4815946"/>
              <a:gd name="connsiteY2" fmla="*/ 4191237 h 4714803"/>
              <a:gd name="connsiteX3" fmla="*/ 1659748 w 4815946"/>
              <a:gd name="connsiteY3" fmla="*/ 4620358 h 4714803"/>
              <a:gd name="connsiteX4" fmla="*/ 0 w 4815946"/>
              <a:gd name="connsiteY4" fmla="*/ 2828841 h 4714803"/>
              <a:gd name="connsiteX5" fmla="*/ 1954456 w 4815946"/>
              <a:gd name="connsiteY5" fmla="*/ 18393 h 4714803"/>
              <a:gd name="connsiteX0" fmla="*/ 1954456 w 4794998"/>
              <a:gd name="connsiteY0" fmla="*/ 18393 h 4808799"/>
              <a:gd name="connsiteX1" fmla="*/ 4702549 w 4794998"/>
              <a:gd name="connsiteY1" fmla="*/ 1739082 h 4808799"/>
              <a:gd name="connsiteX2" fmla="*/ 3969033 w 4794998"/>
              <a:gd name="connsiteY2" fmla="*/ 4191237 h 4808799"/>
              <a:gd name="connsiteX3" fmla="*/ 2223529 w 4794998"/>
              <a:gd name="connsiteY3" fmla="*/ 4726622 h 4808799"/>
              <a:gd name="connsiteX4" fmla="*/ 0 w 4794998"/>
              <a:gd name="connsiteY4" fmla="*/ 2828841 h 4808799"/>
              <a:gd name="connsiteX5" fmla="*/ 1954456 w 4794998"/>
              <a:gd name="connsiteY5" fmla="*/ 18393 h 4808799"/>
              <a:gd name="connsiteX0" fmla="*/ 1954456 w 4780113"/>
              <a:gd name="connsiteY0" fmla="*/ 25023 h 4815417"/>
              <a:gd name="connsiteX1" fmla="*/ 4702549 w 4780113"/>
              <a:gd name="connsiteY1" fmla="*/ 1745712 h 4815417"/>
              <a:gd name="connsiteX2" fmla="*/ 3969033 w 4780113"/>
              <a:gd name="connsiteY2" fmla="*/ 4197867 h 4815417"/>
              <a:gd name="connsiteX3" fmla="*/ 2223529 w 4780113"/>
              <a:gd name="connsiteY3" fmla="*/ 4733252 h 4815417"/>
              <a:gd name="connsiteX4" fmla="*/ 0 w 4780113"/>
              <a:gd name="connsiteY4" fmla="*/ 2835471 h 4815417"/>
              <a:gd name="connsiteX5" fmla="*/ 1954456 w 4780113"/>
              <a:gd name="connsiteY5" fmla="*/ 25023 h 481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0113" h="4815417">
                <a:moveTo>
                  <a:pt x="1954456" y="25023"/>
                </a:moveTo>
                <a:cubicBezTo>
                  <a:pt x="2738214" y="-156603"/>
                  <a:pt x="4406877" y="674177"/>
                  <a:pt x="4702549" y="1745712"/>
                </a:cubicBezTo>
                <a:cubicBezTo>
                  <a:pt x="4998221" y="2817247"/>
                  <a:pt x="4382203" y="3699944"/>
                  <a:pt x="3969033" y="4197867"/>
                </a:cubicBezTo>
                <a:cubicBezTo>
                  <a:pt x="3555863" y="4695790"/>
                  <a:pt x="2885035" y="4960318"/>
                  <a:pt x="2223529" y="4733252"/>
                </a:cubicBezTo>
                <a:cubicBezTo>
                  <a:pt x="1562023" y="4506186"/>
                  <a:pt x="111837" y="3464706"/>
                  <a:pt x="0" y="2835471"/>
                </a:cubicBezTo>
                <a:cubicBezTo>
                  <a:pt x="159316" y="2037607"/>
                  <a:pt x="1170698" y="206649"/>
                  <a:pt x="1954456" y="25023"/>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Content Placeholder 2" descr="Mears Ashby C of E Endowed Academy – Uniform Shop Wellingborough">
            <a:extLst>
              <a:ext uri="{FF2B5EF4-FFF2-40B4-BE49-F238E27FC236}">
                <a16:creationId xmlns:a16="http://schemas.microsoft.com/office/drawing/2014/main" xmlns="" id="{FA52C368-FCDD-339E-1327-56965228F87F}"/>
              </a:ext>
            </a:extLst>
          </p:cNvPr>
          <p:cNvPicPr>
            <a:picLocks noChangeAspect="1"/>
          </p:cNvPicPr>
          <p:nvPr/>
        </p:nvPicPr>
        <p:blipFill>
          <a:blip r:embed="rId3"/>
          <a:stretch>
            <a:fillRect/>
          </a:stretch>
        </p:blipFill>
        <p:spPr>
          <a:xfrm>
            <a:off x="5274291" y="2815834"/>
            <a:ext cx="3569179" cy="3569179"/>
          </a:xfrm>
          <a:prstGeom prst="rect">
            <a:avLst/>
          </a:prstGeom>
        </p:spPr>
      </p:pic>
      <p:pic>
        <p:nvPicPr>
          <p:cNvPr id="9" name="Picture 8" descr="Ashby CE Primary School - Achieve Challenge Encourage | Ashby C of E  Primary School">
            <a:extLst>
              <a:ext uri="{FF2B5EF4-FFF2-40B4-BE49-F238E27FC236}">
                <a16:creationId xmlns:a16="http://schemas.microsoft.com/office/drawing/2014/main" xmlns="" id="{ECD8A8CB-F933-754C-E276-87AE441912C5}"/>
              </a:ext>
            </a:extLst>
          </p:cNvPr>
          <p:cNvPicPr>
            <a:picLocks noChangeAspect="1"/>
          </p:cNvPicPr>
          <p:nvPr/>
        </p:nvPicPr>
        <p:blipFill>
          <a:blip r:embed="rId4"/>
          <a:stretch>
            <a:fillRect/>
          </a:stretch>
        </p:blipFill>
        <p:spPr>
          <a:xfrm>
            <a:off x="6322647" y="3942186"/>
            <a:ext cx="1679276" cy="1858936"/>
          </a:xfrm>
          <a:prstGeom prst="rect">
            <a:avLst/>
          </a:prstGeom>
        </p:spPr>
      </p:pic>
    </p:spTree>
    <p:extLst>
      <p:ext uri="{BB962C8B-B14F-4D97-AF65-F5344CB8AC3E}">
        <p14:creationId xmlns:p14="http://schemas.microsoft.com/office/powerpoint/2010/main" val="2874212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Sharing books</a:t>
            </a:r>
            <a:endParaRPr lang="en-GB" dirty="0"/>
          </a:p>
        </p:txBody>
      </p:sp>
      <p:pic>
        <p:nvPicPr>
          <p:cNvPr id="4" name="Content Placeholder 3" descr="A collection of children&amp;#39;s books&#10;&#10;Description automatically generated">
            <a:extLst>
              <a:ext uri="{FF2B5EF4-FFF2-40B4-BE49-F238E27FC236}">
                <a16:creationId xmlns:a16="http://schemas.microsoft.com/office/drawing/2014/main" xmlns="" id="{EE97530A-D6E7-7111-7252-C063DB27CCF6}"/>
              </a:ext>
            </a:extLst>
          </p:cNvPr>
          <p:cNvPicPr>
            <a:picLocks noGrp="1" noChangeAspect="1"/>
          </p:cNvPicPr>
          <p:nvPr>
            <p:ph idx="1"/>
          </p:nvPr>
        </p:nvPicPr>
        <p:blipFill rotWithShape="1">
          <a:blip r:embed="rId3"/>
          <a:srcRect l="3795" r="-3" b="-3"/>
          <a:stretch/>
        </p:blipFill>
        <p:spPr>
          <a:xfrm>
            <a:off x="3193576" y="2142699"/>
            <a:ext cx="4128733" cy="4291595"/>
          </a:xfrm>
          <a:prstGeom prst="rect">
            <a:avLst/>
          </a:prstGeom>
        </p:spPr>
      </p:pic>
      <p:sp>
        <p:nvSpPr>
          <p:cNvPr id="5" name="Rectangle 4"/>
          <p:cNvSpPr/>
          <p:nvPr/>
        </p:nvSpPr>
        <p:spPr>
          <a:xfrm>
            <a:off x="702859" y="1713764"/>
            <a:ext cx="6339385" cy="646331"/>
          </a:xfrm>
          <a:prstGeom prst="rect">
            <a:avLst/>
          </a:prstGeom>
        </p:spPr>
        <p:txBody>
          <a:bodyPr wrap="square">
            <a:spAutoFit/>
          </a:bodyPr>
          <a:lstStyle/>
          <a:p>
            <a:r>
              <a:rPr lang="en-US" dirty="0">
                <a:highlight>
                  <a:srgbClr val="FFFF00"/>
                </a:highlight>
                <a:ea typeface="+mn-lt"/>
                <a:cs typeface="+mn-lt"/>
              </a:rPr>
              <a:t>One of the most important things you can do as a parent at home is read </a:t>
            </a:r>
            <a:r>
              <a:rPr lang="en-US" i="1" dirty="0">
                <a:highlight>
                  <a:srgbClr val="FFFF00"/>
                </a:highlight>
                <a:ea typeface="+mn-lt"/>
                <a:cs typeface="+mn-lt"/>
              </a:rPr>
              <a:t>to</a:t>
            </a:r>
            <a:r>
              <a:rPr lang="en-US" dirty="0">
                <a:highlight>
                  <a:srgbClr val="FFFF00"/>
                </a:highlight>
                <a:ea typeface="+mn-lt"/>
                <a:cs typeface="+mn-lt"/>
              </a:rPr>
              <a:t> your </a:t>
            </a:r>
            <a:r>
              <a:rPr lang="en-US" dirty="0" smtClean="0">
                <a:highlight>
                  <a:srgbClr val="FFFF00"/>
                </a:highlight>
                <a:ea typeface="+mn-lt"/>
                <a:cs typeface="+mn-lt"/>
              </a:rPr>
              <a:t>child.</a:t>
            </a:r>
            <a:endParaRPr lang="en-GB" dirty="0"/>
          </a:p>
        </p:txBody>
      </p:sp>
    </p:spTree>
    <p:extLst>
      <p:ext uri="{BB962C8B-B14F-4D97-AF65-F5344CB8AC3E}">
        <p14:creationId xmlns:p14="http://schemas.microsoft.com/office/powerpoint/2010/main" val="3069941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7FF47CB7-972F-479F-A36D-9E72D26EC8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 name="Freeform: Shape 10">
            <a:extLst>
              <a:ext uri="{FF2B5EF4-FFF2-40B4-BE49-F238E27FC236}">
                <a16:creationId xmlns:a16="http://schemas.microsoft.com/office/drawing/2014/main" xmlns="" id="{0D153B68-5844-490D-8E67-F616D6D721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a:solidFill>
                <a:prstClr val="white"/>
              </a:solidFill>
            </a:endParaRPr>
          </a:p>
        </p:txBody>
      </p:sp>
      <p:sp>
        <p:nvSpPr>
          <p:cNvPr id="2" name="Title 1">
            <a:extLst>
              <a:ext uri="{FF2B5EF4-FFF2-40B4-BE49-F238E27FC236}">
                <a16:creationId xmlns:a16="http://schemas.microsoft.com/office/drawing/2014/main" xmlns="" id="{7DD4ECDB-FCCE-919A-8D2B-1B16927FC3A2}"/>
              </a:ext>
            </a:extLst>
          </p:cNvPr>
          <p:cNvSpPr>
            <a:spLocks noGrp="1"/>
          </p:cNvSpPr>
          <p:nvPr>
            <p:ph type="title"/>
          </p:nvPr>
        </p:nvSpPr>
        <p:spPr>
          <a:xfrm>
            <a:off x="852777" y="609600"/>
            <a:ext cx="7044316" cy="1330841"/>
          </a:xfrm>
        </p:spPr>
        <p:txBody>
          <a:bodyPr>
            <a:normAutofit/>
          </a:bodyPr>
          <a:lstStyle/>
          <a:p>
            <a:r>
              <a:rPr lang="en-GB">
                <a:ea typeface="Calibri Light"/>
                <a:cs typeface="Calibri Light"/>
              </a:rPr>
              <a:t>RWI Core Storybook </a:t>
            </a:r>
            <a:endParaRPr lang="en-GB"/>
          </a:p>
        </p:txBody>
      </p:sp>
      <p:sp>
        <p:nvSpPr>
          <p:cNvPr id="3" name="Content Placeholder 2">
            <a:extLst>
              <a:ext uri="{FF2B5EF4-FFF2-40B4-BE49-F238E27FC236}">
                <a16:creationId xmlns:a16="http://schemas.microsoft.com/office/drawing/2014/main" xmlns="" id="{F976F045-0459-0826-A729-DFDC095F3349}"/>
              </a:ext>
            </a:extLst>
          </p:cNvPr>
          <p:cNvSpPr>
            <a:spLocks noGrp="1"/>
          </p:cNvSpPr>
          <p:nvPr>
            <p:ph idx="1"/>
          </p:nvPr>
        </p:nvSpPr>
        <p:spPr>
          <a:xfrm>
            <a:off x="852776" y="2198362"/>
            <a:ext cx="3719225" cy="4464112"/>
          </a:xfrm>
        </p:spPr>
        <p:txBody>
          <a:bodyPr vert="horz" lIns="91440" tIns="45720" rIns="91440" bIns="45720" rtlCol="0" anchor="t">
            <a:normAutofit fontScale="92500" lnSpcReduction="20000"/>
          </a:bodyPr>
          <a:lstStyle/>
          <a:p>
            <a:r>
              <a:rPr lang="en-GB" sz="1900" dirty="0">
                <a:ea typeface="+mn-lt"/>
                <a:cs typeface="+mn-lt"/>
              </a:rPr>
              <a:t>The core Read Write Inc. Phonics storybooks are the</a:t>
            </a:r>
            <a:r>
              <a:rPr lang="en-GB" sz="1900" u="sng" dirty="0">
                <a:ea typeface="+mn-lt"/>
                <a:cs typeface="+mn-lt"/>
              </a:rPr>
              <a:t> best option for home reading</a:t>
            </a:r>
            <a:r>
              <a:rPr lang="en-GB" sz="1900" dirty="0">
                <a:ea typeface="+mn-lt"/>
                <a:cs typeface="+mn-lt"/>
              </a:rPr>
              <a:t>: children read the story three times at school and read it again at home to build their confidence and fluency.</a:t>
            </a:r>
          </a:p>
          <a:p>
            <a:r>
              <a:rPr lang="en-US" sz="1900" dirty="0">
                <a:ea typeface="+mn-lt"/>
                <a:cs typeface="+mn-lt"/>
              </a:rPr>
              <a:t>Your child has a Storybook matched to the sounds and words they know – a decodable book – so they should be able to read all the words. Giving your child the feeling of </a:t>
            </a:r>
            <a:r>
              <a:rPr lang="en-US" sz="1900" dirty="0">
                <a:highlight>
                  <a:srgbClr val="FFFF00"/>
                </a:highlight>
                <a:ea typeface="+mn-lt"/>
                <a:cs typeface="+mn-lt"/>
              </a:rPr>
              <a:t>success!</a:t>
            </a:r>
            <a:endParaRPr lang="en-GB" sz="1900" dirty="0">
              <a:highlight>
                <a:srgbClr val="FFFF00"/>
              </a:highlight>
              <a:ea typeface="+mn-lt"/>
              <a:cs typeface="+mn-lt"/>
            </a:endParaRPr>
          </a:p>
          <a:p>
            <a:r>
              <a:rPr lang="en-US" sz="1900" dirty="0">
                <a:ea typeface="+mn-lt"/>
                <a:cs typeface="+mn-lt"/>
              </a:rPr>
              <a:t>Please avoid saying, “This book is too easy for you!” but instead say “I love how well you can read this book!”</a:t>
            </a:r>
          </a:p>
          <a:p>
            <a:r>
              <a:rPr lang="en-US" sz="1900" dirty="0">
                <a:ea typeface="+mn-lt"/>
                <a:cs typeface="+mn-lt"/>
              </a:rPr>
              <a:t>Children can work on prosody/expression and their comprehension skills that are enabled with fluent reading.</a:t>
            </a:r>
          </a:p>
          <a:p>
            <a:pPr marL="0" indent="0">
              <a:buNone/>
            </a:pPr>
            <a:endParaRPr lang="en-US" sz="1900" dirty="0">
              <a:ea typeface="+mn-lt"/>
              <a:cs typeface="+mn-lt"/>
            </a:endParaRPr>
          </a:p>
        </p:txBody>
      </p:sp>
      <p:pic>
        <p:nvPicPr>
          <p:cNvPr id="4" name="Picture 3" descr="core storybook.jpg">
            <a:extLst>
              <a:ext uri="{FF2B5EF4-FFF2-40B4-BE49-F238E27FC236}">
                <a16:creationId xmlns:a16="http://schemas.microsoft.com/office/drawing/2014/main" xmlns="" id="{BB17CD83-10A1-5E89-6B50-38110398A8C9}"/>
              </a:ext>
            </a:extLst>
          </p:cNvPr>
          <p:cNvPicPr>
            <a:picLocks noChangeAspect="1"/>
          </p:cNvPicPr>
          <p:nvPr/>
        </p:nvPicPr>
        <p:blipFill>
          <a:blip r:embed="rId3"/>
          <a:stretch>
            <a:fillRect/>
          </a:stretch>
        </p:blipFill>
        <p:spPr>
          <a:xfrm>
            <a:off x="5039527" y="2530553"/>
            <a:ext cx="3591379" cy="3064643"/>
          </a:xfrm>
          <a:prstGeom prst="rect">
            <a:avLst/>
          </a:prstGeom>
        </p:spPr>
      </p:pic>
      <p:sp>
        <p:nvSpPr>
          <p:cNvPr id="13" name="Freeform: Shape 12">
            <a:extLst>
              <a:ext uri="{FF2B5EF4-FFF2-40B4-BE49-F238E27FC236}">
                <a16:creationId xmlns:a16="http://schemas.microsoft.com/office/drawing/2014/main" xmlns="" id="{9A0D773F-7A7D-4DBB-9DEA-86BB8B8F4B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036220"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a:solidFill>
                <a:prstClr val="white"/>
              </a:solidFill>
            </a:endParaRPr>
          </a:p>
        </p:txBody>
      </p:sp>
    </p:spTree>
    <p:extLst>
      <p:ext uri="{BB962C8B-B14F-4D97-AF65-F5344CB8AC3E}">
        <p14:creationId xmlns:p14="http://schemas.microsoft.com/office/powerpoint/2010/main" val="38576841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Book Bag Books</a:t>
            </a:r>
            <a:endParaRPr lang="en-GB" dirty="0"/>
          </a:p>
        </p:txBody>
      </p:sp>
      <p:pic>
        <p:nvPicPr>
          <p:cNvPr id="6" name="Content Placeholder 5" descr="Book Bag Books.jpg">
            <a:extLst>
              <a:ext uri="{FF2B5EF4-FFF2-40B4-BE49-F238E27FC236}">
                <a16:creationId xmlns:a16="http://schemas.microsoft.com/office/drawing/2014/main" xmlns="" id="{496E964F-0F9E-2B2B-661C-5CD1FD059FDD}"/>
              </a:ext>
            </a:extLst>
          </p:cNvPr>
          <p:cNvPicPr>
            <a:picLocks noGrp="1" noChangeAspect="1"/>
          </p:cNvPicPr>
          <p:nvPr>
            <p:ph idx="1"/>
          </p:nvPr>
        </p:nvPicPr>
        <p:blipFill rotWithShape="1">
          <a:blip r:embed="rId3"/>
          <a:srcRect r="1302" b="1"/>
          <a:stretch/>
        </p:blipFill>
        <p:spPr>
          <a:xfrm>
            <a:off x="538144" y="1611889"/>
            <a:ext cx="3232324" cy="2291371"/>
          </a:xfrm>
          <a:prstGeom prst="rect">
            <a:avLst/>
          </a:prstGeom>
        </p:spPr>
      </p:pic>
      <p:sp>
        <p:nvSpPr>
          <p:cNvPr id="7" name="Rectangle 6"/>
          <p:cNvSpPr/>
          <p:nvPr/>
        </p:nvSpPr>
        <p:spPr>
          <a:xfrm>
            <a:off x="3770468" y="1667680"/>
            <a:ext cx="4572000" cy="2862322"/>
          </a:xfrm>
          <a:prstGeom prst="rect">
            <a:avLst/>
          </a:prstGeom>
        </p:spPr>
        <p:txBody>
          <a:bodyPr>
            <a:spAutoFit/>
          </a:bodyPr>
          <a:lstStyle/>
          <a:p>
            <a:pPr marL="285750" indent="-285750">
              <a:buFont typeface="Arial" panose="020B0604020202020204" pitchFamily="34" charset="0"/>
              <a:buChar char="•"/>
            </a:pPr>
            <a:r>
              <a:rPr lang="en-GB" dirty="0" smtClean="0">
                <a:ea typeface="+mn-lt"/>
                <a:cs typeface="+mn-lt"/>
              </a:rPr>
              <a:t>The first Book Bag Book your child will bring home is a Sound Blending book – these books have single words to read on each page.</a:t>
            </a:r>
          </a:p>
          <a:p>
            <a:pPr marL="285750" indent="-285750">
              <a:buFont typeface="Arial" panose="020B0604020202020204" pitchFamily="34" charset="0"/>
              <a:buChar char="•"/>
            </a:pPr>
            <a:r>
              <a:rPr lang="en-GB" dirty="0" smtClean="0">
                <a:ea typeface="+mn-lt"/>
                <a:cs typeface="+mn-lt"/>
              </a:rPr>
              <a:t>Read </a:t>
            </a:r>
            <a:r>
              <a:rPr lang="en-GB" dirty="0">
                <a:ea typeface="+mn-lt"/>
                <a:cs typeface="+mn-lt"/>
              </a:rPr>
              <a:t>Write Inc. Phonics Book Bag Books help reinforce classroom learning with reading at home to accelerate reading progress. </a:t>
            </a:r>
          </a:p>
          <a:p>
            <a:pPr marL="285750" indent="-285750">
              <a:buFont typeface="Arial" panose="020B0604020202020204" pitchFamily="34" charset="0"/>
              <a:buChar char="•"/>
            </a:pPr>
            <a:r>
              <a:rPr lang="en-GB" dirty="0">
                <a:ea typeface="+mn-lt"/>
                <a:cs typeface="+mn-lt"/>
              </a:rPr>
              <a:t>They are matched to your child's phonic knowledge</a:t>
            </a:r>
            <a:r>
              <a:rPr lang="en-GB" dirty="0" smtClean="0">
                <a:ea typeface="+mn-lt"/>
                <a:cs typeface="+mn-lt"/>
              </a:rPr>
              <a:t>.</a:t>
            </a:r>
            <a:endParaRPr lang="en-GB" dirty="0">
              <a:ea typeface="+mn-lt"/>
              <a:cs typeface="+mn-lt"/>
            </a:endParaRPr>
          </a:p>
        </p:txBody>
      </p:sp>
    </p:spTree>
    <p:extLst>
      <p:ext uri="{BB962C8B-B14F-4D97-AF65-F5344CB8AC3E}">
        <p14:creationId xmlns:p14="http://schemas.microsoft.com/office/powerpoint/2010/main" val="2346185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help your child at home…</a:t>
            </a:r>
            <a:endParaRPr lang="en-GB" dirty="0"/>
          </a:p>
        </p:txBody>
      </p:sp>
      <p:sp>
        <p:nvSpPr>
          <p:cNvPr id="3" name="Content Placeholder 2"/>
          <p:cNvSpPr>
            <a:spLocks noGrp="1"/>
          </p:cNvSpPr>
          <p:nvPr>
            <p:ph idx="1"/>
          </p:nvPr>
        </p:nvSpPr>
        <p:spPr/>
        <p:txBody>
          <a:bodyPr vert="horz" lIns="91440" tIns="45720" rIns="91440" bIns="45720" rtlCol="0" anchor="t">
            <a:noAutofit/>
          </a:bodyPr>
          <a:lstStyle/>
          <a:p>
            <a:pPr marL="457200" indent="-457200">
              <a:buFont typeface="Arial" panose="020B0604020202020204" pitchFamily="34" charset="0"/>
              <a:buChar char="•"/>
            </a:pPr>
            <a:r>
              <a:rPr lang="en-GB" sz="2800" dirty="0" smtClean="0"/>
              <a:t>Listen to your child read their storybook – </a:t>
            </a:r>
            <a:r>
              <a:rPr lang="en-GB" sz="2800" dirty="0"/>
              <a:t>little and often is best</a:t>
            </a:r>
            <a:r>
              <a:rPr lang="en-GB" sz="2800" dirty="0" smtClean="0"/>
              <a:t>! Daily if possible, please and note in your child’s reading record.</a:t>
            </a:r>
            <a:endParaRPr lang="en-GB" sz="2800" dirty="0" smtClean="0">
              <a:cs typeface="Calibri"/>
            </a:endParaRPr>
          </a:p>
          <a:p>
            <a:pPr marL="342900" indent="-342900">
              <a:buFont typeface="Arial" panose="020B0604020202020204" pitchFamily="34" charset="0"/>
              <a:buChar char="•"/>
            </a:pPr>
            <a:r>
              <a:rPr lang="en-GB" sz="2800" dirty="0" smtClean="0">
                <a:cs typeface="Calibri"/>
              </a:rPr>
              <a:t> </a:t>
            </a:r>
            <a:r>
              <a:rPr lang="en-US" sz="2800" dirty="0"/>
              <a:t>Read stories to your child every day</a:t>
            </a:r>
            <a:r>
              <a:rPr lang="en-US" sz="2800" dirty="0" smtClean="0"/>
              <a:t>.</a:t>
            </a:r>
            <a:endParaRPr lang="en-GB" sz="2800" dirty="0" smtClean="0">
              <a:cs typeface="Calibri"/>
            </a:endParaRPr>
          </a:p>
          <a:p>
            <a:pPr marL="342900" indent="-342900">
              <a:buFont typeface="Arial" panose="020B0604020202020204" pitchFamily="34" charset="0"/>
              <a:buChar char="•"/>
            </a:pPr>
            <a:r>
              <a:rPr lang="en-GB" sz="2800" dirty="0" smtClean="0">
                <a:cs typeface="Calibri"/>
              </a:rPr>
              <a:t>Use pure sounds rather than letter names.</a:t>
            </a:r>
            <a:endParaRPr lang="en-GB" sz="2800" dirty="0">
              <a:cs typeface="Calibri"/>
            </a:endParaRPr>
          </a:p>
          <a:p>
            <a:pPr marL="457200" indent="-457200">
              <a:buFont typeface="Arial" panose="020B0604020202020204" pitchFamily="34" charset="0"/>
              <a:buChar char="•"/>
            </a:pPr>
            <a:r>
              <a:rPr lang="en-GB" sz="2800" dirty="0">
                <a:solidFill>
                  <a:schemeClr val="tx1"/>
                </a:solidFill>
              </a:rPr>
              <a:t>RWI pack – </a:t>
            </a:r>
            <a:r>
              <a:rPr lang="en-GB" sz="2800" dirty="0" smtClean="0">
                <a:solidFill>
                  <a:schemeClr val="tx1"/>
                </a:solidFill>
              </a:rPr>
              <a:t>to secure set 1 sounds and to help independent blending of words. </a:t>
            </a:r>
            <a:endParaRPr lang="en-GB" sz="2800" dirty="0"/>
          </a:p>
          <a:p>
            <a:pPr marL="457200" indent="-457200">
              <a:buFont typeface="Arial" panose="020B0604020202020204" pitchFamily="34" charset="0"/>
              <a:buChar char="•"/>
            </a:pPr>
            <a:r>
              <a:rPr lang="en-GB" sz="2800" dirty="0" smtClean="0">
                <a:solidFill>
                  <a:schemeClr val="tx1"/>
                </a:solidFill>
                <a:cs typeface="Calibri"/>
              </a:rPr>
              <a:t>RWI website – free parent videos and resources</a:t>
            </a:r>
          </a:p>
          <a:p>
            <a:r>
              <a:rPr lang="en-GB" sz="2800" dirty="0" smtClean="0">
                <a:solidFill>
                  <a:schemeClr val="tx1"/>
                </a:solidFill>
                <a:cs typeface="Calibri"/>
              </a:rPr>
              <a:t> </a:t>
            </a:r>
            <a:r>
              <a:rPr lang="en-GB" sz="2800" dirty="0" smtClean="0">
                <a:solidFill>
                  <a:schemeClr val="tx1"/>
                </a:solidFill>
                <a:cs typeface="Calibri"/>
                <a:hlinkClick r:id="rId3"/>
              </a:rPr>
              <a:t>https</a:t>
            </a:r>
            <a:r>
              <a:rPr lang="en-GB" sz="2800" dirty="0">
                <a:solidFill>
                  <a:schemeClr val="tx1"/>
                </a:solidFill>
                <a:cs typeface="Calibri"/>
                <a:hlinkClick r:id="rId3"/>
              </a:rPr>
              <a:t>://www.ruthmiskin.com/programmes/phonics</a:t>
            </a:r>
            <a:r>
              <a:rPr lang="en-GB" sz="2800" dirty="0" smtClean="0">
                <a:solidFill>
                  <a:schemeClr val="tx1"/>
                </a:solidFill>
                <a:cs typeface="Calibri"/>
                <a:hlinkClick r:id="rId3"/>
              </a:rPr>
              <a:t>/</a:t>
            </a:r>
            <a:endParaRPr lang="en-GB" sz="2800" dirty="0" smtClean="0">
              <a:solidFill>
                <a:schemeClr val="tx1"/>
              </a:solidFill>
              <a:cs typeface="Calibri"/>
            </a:endParaRPr>
          </a:p>
          <a:p>
            <a:r>
              <a:rPr lang="en-GB" sz="2800" dirty="0" smtClean="0">
                <a:solidFill>
                  <a:schemeClr val="tx1"/>
                </a:solidFill>
                <a:cs typeface="Calibri"/>
              </a:rPr>
              <a:t> </a:t>
            </a:r>
            <a:endParaRPr lang="en-GB" sz="2800" dirty="0">
              <a:solidFill>
                <a:schemeClr val="tx1"/>
              </a:solidFill>
              <a:cs typeface="Calibri"/>
            </a:endParaRPr>
          </a:p>
        </p:txBody>
      </p:sp>
    </p:spTree>
    <p:extLst>
      <p:ext uri="{BB962C8B-B14F-4D97-AF65-F5344CB8AC3E}">
        <p14:creationId xmlns:p14="http://schemas.microsoft.com/office/powerpoint/2010/main" val="3856639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help your child at home…</a:t>
            </a:r>
            <a:endParaRPr lang="en-GB" dirty="0"/>
          </a:p>
        </p:txBody>
      </p:sp>
      <p:sp>
        <p:nvSpPr>
          <p:cNvPr id="3" name="Content Placeholder 2"/>
          <p:cNvSpPr>
            <a:spLocks noGrp="1"/>
          </p:cNvSpPr>
          <p:nvPr>
            <p:ph idx="1"/>
          </p:nvPr>
        </p:nvSpPr>
        <p:spPr/>
        <p:txBody>
          <a:bodyPr vert="horz" lIns="91440" tIns="45720" rIns="91440" bIns="45720" rtlCol="0" anchor="t">
            <a:noAutofit/>
          </a:bodyPr>
          <a:lstStyle/>
          <a:p>
            <a:r>
              <a:rPr lang="en-GB" sz="2800" b="1" u="sng" dirty="0"/>
              <a:t>Parent/Carer Responsibility:</a:t>
            </a:r>
            <a:endParaRPr lang="en-GB" sz="2800" dirty="0"/>
          </a:p>
          <a:p>
            <a:r>
              <a:rPr lang="en-GB" sz="2800" dirty="0"/>
              <a:t> </a:t>
            </a:r>
            <a:r>
              <a:rPr lang="en-US" sz="2800" b="1" dirty="0" smtClean="0"/>
              <a:t>We </a:t>
            </a:r>
            <a:r>
              <a:rPr lang="en-US" sz="2800" b="1" dirty="0"/>
              <a:t>ask that you </a:t>
            </a:r>
            <a:r>
              <a:rPr lang="en-US" sz="2800" dirty="0"/>
              <a:t>agree to support your child’s learning and do the following at home:</a:t>
            </a:r>
            <a:endParaRPr lang="en-GB" sz="2800" dirty="0"/>
          </a:p>
          <a:p>
            <a:pPr marL="457200" indent="-457200">
              <a:buFont typeface="Arial" panose="020B0604020202020204" pitchFamily="34" charset="0"/>
              <a:buChar char="•"/>
            </a:pPr>
            <a:r>
              <a:rPr lang="en-GB" sz="2800" dirty="0" smtClean="0"/>
              <a:t>L</a:t>
            </a:r>
            <a:r>
              <a:rPr lang="en-US" sz="2800" dirty="0" err="1" smtClean="0"/>
              <a:t>isten</a:t>
            </a:r>
            <a:r>
              <a:rPr lang="en-US" sz="2800" dirty="0" smtClean="0"/>
              <a:t> </a:t>
            </a:r>
            <a:r>
              <a:rPr lang="en-US" sz="2800" dirty="0"/>
              <a:t>to your child read their decodable phonics book 5 times per week.</a:t>
            </a:r>
            <a:endParaRPr lang="en-GB" sz="2800" dirty="0"/>
          </a:p>
          <a:p>
            <a:pPr marL="457200" indent="-457200">
              <a:buFont typeface="Arial" panose="020B0604020202020204" pitchFamily="34" charset="0"/>
              <a:buChar char="•"/>
            </a:pPr>
            <a:r>
              <a:rPr lang="en-US" sz="2800" dirty="0"/>
              <a:t>Read them a bedtime story, read for pleasure and share stories as much as you can!</a:t>
            </a:r>
            <a:endParaRPr lang="en-GB" sz="2800" dirty="0"/>
          </a:p>
          <a:p>
            <a:pPr marL="457200" indent="-457200">
              <a:buFont typeface="Arial" panose="020B0604020202020204" pitchFamily="34" charset="0"/>
              <a:buChar char="•"/>
            </a:pPr>
            <a:r>
              <a:rPr lang="en-US" sz="2800" dirty="0"/>
              <a:t>Help your child to count, up to 10, objects accurately saying the correct number for each object.  </a:t>
            </a:r>
            <a:endParaRPr lang="en-GB" sz="2800" dirty="0"/>
          </a:p>
          <a:p>
            <a:r>
              <a:rPr lang="en-GB" sz="2800" dirty="0" smtClean="0">
                <a:solidFill>
                  <a:schemeClr val="tx1"/>
                </a:solidFill>
                <a:cs typeface="Calibri"/>
              </a:rPr>
              <a:t> </a:t>
            </a:r>
            <a:endParaRPr lang="en-GB" sz="2800" dirty="0">
              <a:solidFill>
                <a:schemeClr val="tx1"/>
              </a:solidFill>
              <a:cs typeface="Calibri"/>
            </a:endParaRPr>
          </a:p>
        </p:txBody>
      </p:sp>
    </p:spTree>
    <p:extLst>
      <p:ext uri="{BB962C8B-B14F-4D97-AF65-F5344CB8AC3E}">
        <p14:creationId xmlns:p14="http://schemas.microsoft.com/office/powerpoint/2010/main" val="2798382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GB" altLang="en-US"/>
              <a:t>Thank you... </a:t>
            </a:r>
          </a:p>
        </p:txBody>
      </p:sp>
      <p:pic>
        <p:nvPicPr>
          <p:cNvPr id="29700" name="Picture 3"/>
          <p:cNvPicPr>
            <a:picLocks noChangeAspect="1" noChangeArrowheads="1"/>
          </p:cNvPicPr>
          <p:nvPr/>
        </p:nvPicPr>
        <p:blipFill>
          <a:blip r:embed="rId3"/>
          <a:srcRect/>
          <a:stretch>
            <a:fillRect/>
          </a:stretch>
        </p:blipFill>
        <p:spPr bwMode="auto">
          <a:xfrm>
            <a:off x="6875463" y="333375"/>
            <a:ext cx="2089150" cy="957263"/>
          </a:xfrm>
          <a:prstGeom prst="rect">
            <a:avLst/>
          </a:prstGeom>
          <a:noFill/>
          <a:ln w="9525" algn="ctr">
            <a:noFill/>
            <a:miter lim="800000"/>
            <a:headEnd/>
            <a:tailEnd/>
          </a:ln>
        </p:spPr>
      </p:pic>
      <p:pic>
        <p:nvPicPr>
          <p:cNvPr id="1027" name="Picture 3" descr="C:\Users\webba\AppData\Local\Microsoft\Windows\Temporary Internet Files\Content.IE5\HSSYZVR5\amber53[1].jpg"/>
          <p:cNvPicPr>
            <a:picLocks noChangeAspect="1" noChangeArrowheads="1"/>
          </p:cNvPicPr>
          <p:nvPr/>
        </p:nvPicPr>
        <p:blipFill>
          <a:blip r:embed="rId4"/>
          <a:srcRect/>
          <a:stretch>
            <a:fillRect/>
          </a:stretch>
        </p:blipFill>
        <p:spPr bwMode="auto">
          <a:xfrm>
            <a:off x="652181" y="1627787"/>
            <a:ext cx="2595986" cy="1729176"/>
          </a:xfrm>
          <a:prstGeom prst="rect">
            <a:avLst/>
          </a:prstGeom>
          <a:noFill/>
        </p:spPr>
      </p:pic>
      <p:pic>
        <p:nvPicPr>
          <p:cNvPr id="7" name="Picture 6" descr="Screen Shot 2014-08-01 at 16.19.5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9796" y="2320284"/>
            <a:ext cx="2154062" cy="2143072"/>
          </a:xfrm>
          <a:prstGeom prst="rect">
            <a:avLst/>
          </a:prstGeom>
        </p:spPr>
      </p:pic>
      <p:pic>
        <p:nvPicPr>
          <p:cNvPr id="8" name="Picture 7" descr="Screen Shot 2014-08-12 at 12.22.5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955" y="5346192"/>
            <a:ext cx="2831512" cy="1320739"/>
          </a:xfrm>
          <a:prstGeom prst="rect">
            <a:avLst/>
          </a:prstGeom>
        </p:spPr>
      </p:pic>
      <p:sp>
        <p:nvSpPr>
          <p:cNvPr id="2" name="TextBox 1"/>
          <p:cNvSpPr txBox="1"/>
          <p:nvPr/>
        </p:nvSpPr>
        <p:spPr>
          <a:xfrm>
            <a:off x="791570" y="3770859"/>
            <a:ext cx="5195257" cy="1384995"/>
          </a:xfrm>
          <a:prstGeom prst="rect">
            <a:avLst/>
          </a:prstGeom>
          <a:noFill/>
        </p:spPr>
        <p:txBody>
          <a:bodyPr wrap="square" rtlCol="0">
            <a:spAutoFit/>
          </a:bodyPr>
          <a:lstStyle/>
          <a:p>
            <a:r>
              <a:rPr lang="en-GB" sz="2800" dirty="0" smtClean="0"/>
              <a:t>RWI Sound card pack</a:t>
            </a:r>
          </a:p>
          <a:p>
            <a:r>
              <a:rPr lang="en-GB" sz="2800" dirty="0" smtClean="0"/>
              <a:t>Magnetic boards</a:t>
            </a:r>
          </a:p>
          <a:p>
            <a:r>
              <a:rPr lang="en-GB" sz="2800" dirty="0" smtClean="0"/>
              <a:t>Sharing books – happy reading!</a:t>
            </a:r>
            <a:endParaRPr lang="en-GB" sz="2800" dirty="0"/>
          </a:p>
        </p:txBody>
      </p:sp>
      <p:sp>
        <p:nvSpPr>
          <p:cNvPr id="3" name="TextBox 2"/>
          <p:cNvSpPr txBox="1"/>
          <p:nvPr/>
        </p:nvSpPr>
        <p:spPr>
          <a:xfrm>
            <a:off x="3248167" y="1774209"/>
            <a:ext cx="2456597" cy="369332"/>
          </a:xfrm>
          <a:prstGeom prst="rect">
            <a:avLst/>
          </a:prstGeom>
          <a:noFill/>
        </p:spPr>
        <p:txBody>
          <a:bodyPr wrap="square" rtlCol="0">
            <a:spAutoFit/>
          </a:bodyPr>
          <a:lstStyle/>
          <a:p>
            <a:r>
              <a:rPr lang="en-GB" dirty="0" smtClean="0"/>
              <a:t>Birthday Book Box</a:t>
            </a:r>
            <a:endParaRPr lang="en-GB" dirty="0"/>
          </a:p>
        </p:txBody>
      </p:sp>
      <p:pic>
        <p:nvPicPr>
          <p:cNvPr id="1026" name="Picture 2" descr="Read Write Inc.: Magnetic Dry Wipe Boar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0025" y="4843118"/>
            <a:ext cx="1822733" cy="1367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36" y="260649"/>
            <a:ext cx="8640951" cy="864096"/>
          </a:xfrm>
        </p:spPr>
        <p:txBody>
          <a:bodyPr/>
          <a:lstStyle/>
          <a:p>
            <a:r>
              <a:rPr lang="en-US" dirty="0"/>
              <a:t>Reading </a:t>
            </a:r>
            <a:r>
              <a:rPr lang="en-GB" dirty="0"/>
              <a:t>changes everything</a:t>
            </a:r>
            <a:endParaRPr lang="en-US" dirty="0"/>
          </a:p>
        </p:txBody>
      </p:sp>
      <p:sp>
        <p:nvSpPr>
          <p:cNvPr id="5" name="Content Placeholder 4"/>
          <p:cNvSpPr>
            <a:spLocks noGrp="1"/>
          </p:cNvSpPr>
          <p:nvPr>
            <p:ph idx="1"/>
          </p:nvPr>
        </p:nvSpPr>
        <p:spPr>
          <a:prstGeom prst="rect">
            <a:avLst/>
          </a:prstGeom>
        </p:spPr>
        <p:txBody>
          <a:bodyPr>
            <a:normAutofit fontScale="92500" lnSpcReduction="20000"/>
          </a:bodyPr>
          <a:lstStyle/>
          <a:p>
            <a:pPr marL="0" indent="0">
              <a:buNone/>
            </a:pPr>
            <a:r>
              <a:rPr lang="en-US" dirty="0">
                <a:solidFill>
                  <a:srgbClr val="5A5A5A"/>
                </a:solidFill>
              </a:rPr>
              <a:t>Teach a child to read and keep that child reading and we will change everything.</a:t>
            </a:r>
          </a:p>
          <a:p>
            <a:endParaRPr lang="en-US" dirty="0"/>
          </a:p>
          <a:p>
            <a:pPr marL="0" indent="0">
              <a:buNone/>
            </a:pPr>
            <a:r>
              <a:rPr lang="en-US" b="1" dirty="0"/>
              <a:t>And I mean everything</a:t>
            </a:r>
            <a:r>
              <a:rPr lang="en-US" b="1" dirty="0" smtClean="0"/>
              <a:t>.</a:t>
            </a:r>
          </a:p>
          <a:p>
            <a:pPr marL="0" indent="0">
              <a:buNone/>
            </a:pPr>
            <a:endParaRPr lang="en-US" b="1" dirty="0"/>
          </a:p>
          <a:p>
            <a:endParaRPr lang="en-US" b="1" dirty="0">
              <a:solidFill>
                <a:schemeClr val="accent1"/>
              </a:solidFill>
            </a:endParaRPr>
          </a:p>
          <a:p>
            <a:pPr marL="0" indent="0" algn="r">
              <a:buNone/>
            </a:pPr>
            <a:r>
              <a:rPr lang="en-US" sz="1800" i="1" dirty="0"/>
              <a:t>Jeanette </a:t>
            </a:r>
            <a:r>
              <a:rPr lang="en-US" sz="1800" i="1" dirty="0" smtClean="0"/>
              <a:t>Winterson</a:t>
            </a:r>
          </a:p>
          <a:p>
            <a:r>
              <a:rPr lang="en-GB" sz="1800" b="1" dirty="0">
                <a:latin typeface="Arial" charset="0"/>
              </a:rPr>
              <a:t>A complete literacy programme - systematic and structured. </a:t>
            </a:r>
          </a:p>
          <a:p>
            <a:endParaRPr lang="en-US" sz="1800" dirty="0">
              <a:latin typeface="Arial" charset="0"/>
            </a:endParaRPr>
          </a:p>
          <a:p>
            <a:r>
              <a:rPr lang="en-US" sz="1800" dirty="0">
                <a:latin typeface="Arial" charset="0"/>
              </a:rPr>
              <a:t>Meets the demands of the national curriculum, giving your children the best chance of success  not only in national tests e.g. Y1 phonic screening test, but it also provides them more opportunities to read fluently, like story tellers, and to develop a greater depth of understanding. </a:t>
            </a:r>
          </a:p>
          <a:p>
            <a:pPr marL="0" indent="0" algn="r">
              <a:buNone/>
            </a:pPr>
            <a:endParaRPr lang="en-US" sz="1800" b="1" i="1" dirty="0">
              <a:solidFill>
                <a:schemeClr val="accent1"/>
              </a:solidFill>
            </a:endParaRPr>
          </a:p>
          <a:p>
            <a:endParaRPr lang="en-US" dirty="0"/>
          </a:p>
        </p:txBody>
      </p:sp>
    </p:spTree>
    <p:extLst>
      <p:ext uri="{BB962C8B-B14F-4D97-AF65-F5344CB8AC3E}">
        <p14:creationId xmlns:p14="http://schemas.microsoft.com/office/powerpoint/2010/main" val="2354139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What is phonics?</a:t>
            </a:r>
          </a:p>
        </p:txBody>
      </p:sp>
      <p:sp>
        <p:nvSpPr>
          <p:cNvPr id="3" name="Content Placeholder 2"/>
          <p:cNvSpPr>
            <a:spLocks noGrp="1"/>
          </p:cNvSpPr>
          <p:nvPr>
            <p:ph idx="1"/>
          </p:nvPr>
        </p:nvSpPr>
        <p:spPr/>
        <p:txBody>
          <a:bodyPr vert="horz" lIns="91440" tIns="45720" rIns="91440" bIns="45720" rtlCol="0" anchor="t">
            <a:normAutofit/>
          </a:bodyPr>
          <a:lstStyle/>
          <a:p>
            <a:endParaRPr lang="en-GB" dirty="0"/>
          </a:p>
          <a:p>
            <a:endParaRPr lang="en-GB" dirty="0"/>
          </a:p>
        </p:txBody>
      </p:sp>
      <p:pic>
        <p:nvPicPr>
          <p:cNvPr id="4" name="Picture 4" descr="Calendar&#10;&#10;Description automatically generated">
            <a:extLst>
              <a:ext uri="{FF2B5EF4-FFF2-40B4-BE49-F238E27FC236}">
                <a16:creationId xmlns:a16="http://schemas.microsoft.com/office/drawing/2014/main" xmlns="" id="{0554857C-8857-44E9-814B-F893C82AEC8D}"/>
              </a:ext>
            </a:extLst>
          </p:cNvPr>
          <p:cNvPicPr>
            <a:picLocks noChangeAspect="1"/>
          </p:cNvPicPr>
          <p:nvPr/>
        </p:nvPicPr>
        <p:blipFill>
          <a:blip r:embed="rId3"/>
          <a:stretch>
            <a:fillRect/>
          </a:stretch>
        </p:blipFill>
        <p:spPr>
          <a:xfrm>
            <a:off x="4736772" y="1467849"/>
            <a:ext cx="3412980" cy="4798715"/>
          </a:xfrm>
          <a:prstGeom prst="rect">
            <a:avLst/>
          </a:prstGeom>
        </p:spPr>
      </p:pic>
      <p:sp>
        <p:nvSpPr>
          <p:cNvPr id="5" name="TextBox 4">
            <a:extLst>
              <a:ext uri="{FF2B5EF4-FFF2-40B4-BE49-F238E27FC236}">
                <a16:creationId xmlns:a16="http://schemas.microsoft.com/office/drawing/2014/main" xmlns="" id="{546F505D-E7AC-1C8E-38A1-374B1AAE00B3}"/>
              </a:ext>
            </a:extLst>
          </p:cNvPr>
          <p:cNvSpPr txBox="1"/>
          <p:nvPr/>
        </p:nvSpPr>
        <p:spPr>
          <a:xfrm>
            <a:off x="626939" y="196842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4"/>
              </a:rPr>
              <a:t>https://</a:t>
            </a:r>
            <a:r>
              <a:rPr lang="en-US" dirty="0" smtClean="0">
                <a:hlinkClick r:id="rId4"/>
              </a:rPr>
              <a:t>www.youtube.com/watch?v=p_6Jb0-3qz8</a:t>
            </a:r>
            <a:r>
              <a:rPr lang="en-US" dirty="0" smtClean="0"/>
              <a:t> </a:t>
            </a:r>
            <a:endParaRPr lang="en-US" dirty="0"/>
          </a:p>
        </p:txBody>
      </p:sp>
    </p:spTree>
    <p:extLst>
      <p:ext uri="{BB962C8B-B14F-4D97-AF65-F5344CB8AC3E}">
        <p14:creationId xmlns:p14="http://schemas.microsoft.com/office/powerpoint/2010/main" val="31308532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RWI in Foundation Stage</a:t>
            </a:r>
          </a:p>
        </p:txBody>
      </p:sp>
      <p:sp>
        <p:nvSpPr>
          <p:cNvPr id="3" name="Content Placeholder 2"/>
          <p:cNvSpPr>
            <a:spLocks noGrp="1"/>
          </p:cNvSpPr>
          <p:nvPr>
            <p:ph idx="1"/>
          </p:nvPr>
        </p:nvSpPr>
        <p:spPr/>
        <p:txBody>
          <a:bodyPr vert="horz" lIns="91440" tIns="45720" rIns="91440" bIns="45720" rtlCol="0" anchor="t">
            <a:normAutofit fontScale="92500" lnSpcReduction="20000"/>
          </a:bodyPr>
          <a:lstStyle/>
          <a:p>
            <a:endParaRPr lang="en-GB" sz="2800" dirty="0">
              <a:cs typeface="Calibri"/>
            </a:endParaRPr>
          </a:p>
          <a:p>
            <a:pPr marL="457200" indent="-457200">
              <a:buFont typeface="Arial" panose="020B0604020202020204" pitchFamily="34" charset="0"/>
              <a:buChar char="•"/>
            </a:pPr>
            <a:r>
              <a:rPr lang="en-GB" sz="2800" dirty="0"/>
              <a:t>Systematic, structured as we move through the scheme, children learn sounds, read words and then read simple stories.</a:t>
            </a:r>
            <a:endParaRPr lang="en-GB" sz="2800" dirty="0">
              <a:cs typeface="Calibri"/>
            </a:endParaRPr>
          </a:p>
          <a:p>
            <a:pPr marL="457200" indent="-457200">
              <a:buFont typeface="Arial" panose="020B0604020202020204" pitchFamily="34" charset="0"/>
              <a:buChar char="•"/>
            </a:pPr>
            <a:r>
              <a:rPr lang="en-GB" sz="2800" dirty="0">
                <a:cs typeface="Calibri"/>
              </a:rPr>
              <a:t>Whole class teaching of sounds and then group rotation for writing sounds and blending sounds to read words.</a:t>
            </a:r>
            <a:endParaRPr lang="en-GB" sz="2800" dirty="0"/>
          </a:p>
          <a:p>
            <a:pPr marL="457200" indent="-457200">
              <a:buFont typeface="Arial" panose="020B0604020202020204" pitchFamily="34" charset="0"/>
              <a:buChar char="•"/>
            </a:pPr>
            <a:r>
              <a:rPr lang="en-GB" sz="2800" dirty="0"/>
              <a:t>Regular assessments enable children to be placed in a group which best matches their needs</a:t>
            </a:r>
            <a:r>
              <a:rPr lang="en-GB" sz="2800" dirty="0" smtClean="0"/>
              <a:t>.</a:t>
            </a:r>
          </a:p>
          <a:p>
            <a:pPr marL="457200" indent="-457200">
              <a:buFont typeface="Arial" panose="020B0604020202020204" pitchFamily="34" charset="0"/>
              <a:buChar char="•"/>
            </a:pPr>
            <a:r>
              <a:rPr lang="en-GB" sz="2800" dirty="0" smtClean="0"/>
              <a:t> School/home </a:t>
            </a:r>
            <a:r>
              <a:rPr lang="en-GB" sz="2800" dirty="0"/>
              <a:t>communication if we feel your child may need a little more support to reach the expected point in the scheme through the year. </a:t>
            </a:r>
          </a:p>
          <a:p>
            <a:pPr marL="457200" indent="-457200">
              <a:buFont typeface="Arial" panose="020B0604020202020204" pitchFamily="34" charset="0"/>
              <a:buChar char="•"/>
            </a:pPr>
            <a:endParaRPr lang="en-GB" dirty="0"/>
          </a:p>
          <a:p>
            <a:endParaRPr lang="en-GB" dirty="0"/>
          </a:p>
        </p:txBody>
      </p:sp>
      <p:pic>
        <p:nvPicPr>
          <p:cNvPr id="4" name="Picture 3" descr="Icon&#10;&#10;Description automatically generated">
            <a:extLst>
              <a:ext uri="{FF2B5EF4-FFF2-40B4-BE49-F238E27FC236}">
                <a16:creationId xmlns:a16="http://schemas.microsoft.com/office/drawing/2014/main" xmlns="" id="{2D97BB74-FCB6-E89D-8DA9-B8B12CC01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98072">
            <a:off x="5517162" y="289293"/>
            <a:ext cx="640281" cy="976154"/>
          </a:xfrm>
          <a:prstGeom prst="rect">
            <a:avLst/>
          </a:prstGeom>
          <a:ln>
            <a:solidFill>
              <a:schemeClr val="tx1"/>
            </a:solidFill>
          </a:ln>
        </p:spPr>
      </p:pic>
      <p:pic>
        <p:nvPicPr>
          <p:cNvPr id="5" name="Picture 4" descr="Text, whiteboard&#10;&#10;Description automatically generated">
            <a:extLst>
              <a:ext uri="{FF2B5EF4-FFF2-40B4-BE49-F238E27FC236}">
                <a16:creationId xmlns:a16="http://schemas.microsoft.com/office/drawing/2014/main" xmlns="" id="{2D42C263-E671-3E5B-F7A2-C19517C892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8148" y="457743"/>
            <a:ext cx="645951" cy="1022418"/>
          </a:xfrm>
          <a:prstGeom prst="rect">
            <a:avLst/>
          </a:prstGeom>
          <a:ln>
            <a:solidFill>
              <a:schemeClr val="tx1"/>
            </a:solidFill>
          </a:ln>
        </p:spPr>
      </p:pic>
      <p:grpSp>
        <p:nvGrpSpPr>
          <p:cNvPr id="6" name="Group 5">
            <a:extLst>
              <a:ext uri="{FF2B5EF4-FFF2-40B4-BE49-F238E27FC236}">
                <a16:creationId xmlns:a16="http://schemas.microsoft.com/office/drawing/2014/main" xmlns="" id="{424FFB45-E806-F47D-F955-E4A52FC2A093}"/>
              </a:ext>
            </a:extLst>
          </p:cNvPr>
          <p:cNvGrpSpPr/>
          <p:nvPr/>
        </p:nvGrpSpPr>
        <p:grpSpPr>
          <a:xfrm>
            <a:off x="6844972" y="174945"/>
            <a:ext cx="2305523" cy="1049006"/>
            <a:chOff x="591091" y="5022957"/>
            <a:chExt cx="2305523" cy="1049006"/>
          </a:xfrm>
        </p:grpSpPr>
        <p:pic>
          <p:nvPicPr>
            <p:cNvPr id="7" name="Picture 6" descr="Logo&#10;&#10;Description automatically generated">
              <a:extLst>
                <a:ext uri="{FF2B5EF4-FFF2-40B4-BE49-F238E27FC236}">
                  <a16:creationId xmlns:a16="http://schemas.microsoft.com/office/drawing/2014/main" xmlns="" id="{3E77A7CE-3698-930E-166C-3145148935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8796" y="5022957"/>
              <a:ext cx="1177818" cy="565596"/>
            </a:xfrm>
            <a:prstGeom prst="rect">
              <a:avLst/>
            </a:prstGeom>
            <a:ln>
              <a:solidFill>
                <a:schemeClr val="tx1"/>
              </a:solidFill>
            </a:ln>
          </p:spPr>
        </p:pic>
        <p:pic>
          <p:nvPicPr>
            <p:cNvPr id="8" name="Picture 7" descr="Logo&#10;&#10;Description automatically generated with medium confidence">
              <a:extLst>
                <a:ext uri="{FF2B5EF4-FFF2-40B4-BE49-F238E27FC236}">
                  <a16:creationId xmlns:a16="http://schemas.microsoft.com/office/drawing/2014/main" xmlns="" id="{D2A0AF54-AF3E-EAC3-0EB7-87C58C9776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2028" y="5506367"/>
              <a:ext cx="1181874" cy="565596"/>
            </a:xfrm>
            <a:prstGeom prst="rect">
              <a:avLst/>
            </a:prstGeom>
            <a:ln>
              <a:solidFill>
                <a:schemeClr val="tx1"/>
              </a:solidFill>
            </a:ln>
          </p:spPr>
        </p:pic>
        <p:pic>
          <p:nvPicPr>
            <p:cNvPr id="9" name="Picture 8" descr="Logo, company name&#10;&#10;Description automatically generated">
              <a:extLst>
                <a:ext uri="{FF2B5EF4-FFF2-40B4-BE49-F238E27FC236}">
                  <a16:creationId xmlns:a16="http://schemas.microsoft.com/office/drawing/2014/main" xmlns="" id="{AC343035-FED3-74E1-13A8-152E879DEB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2548">
              <a:off x="591091" y="5094670"/>
              <a:ext cx="1181874" cy="563569"/>
            </a:xfrm>
            <a:prstGeom prst="rect">
              <a:avLst/>
            </a:prstGeom>
            <a:ln>
              <a:solidFill>
                <a:schemeClr val="tx1"/>
              </a:solidFill>
            </a:ln>
          </p:spPr>
        </p:pic>
      </p:grpSp>
      <p:grpSp>
        <p:nvGrpSpPr>
          <p:cNvPr id="10" name="Group 9"/>
          <p:cNvGrpSpPr/>
          <p:nvPr/>
        </p:nvGrpSpPr>
        <p:grpSpPr>
          <a:xfrm>
            <a:off x="3377423" y="5858203"/>
            <a:ext cx="3125860" cy="863516"/>
            <a:chOff x="1331639" y="4077050"/>
            <a:chExt cx="3382487" cy="810023"/>
          </a:xfrm>
        </p:grpSpPr>
        <p:grpSp>
          <p:nvGrpSpPr>
            <p:cNvPr id="11" name="Group 10"/>
            <p:cNvGrpSpPr/>
            <p:nvPr/>
          </p:nvGrpSpPr>
          <p:grpSpPr>
            <a:xfrm>
              <a:off x="1331639" y="4077050"/>
              <a:ext cx="2446386" cy="810004"/>
              <a:chOff x="1297076" y="3889727"/>
              <a:chExt cx="1959156" cy="648683"/>
            </a:xfrm>
          </p:grpSpPr>
          <p:pic>
            <p:nvPicPr>
              <p:cNvPr id="15" name="Picture 14" descr="837119 RED Pin It On CVR.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6" name="Picture 15" descr="837132 GREEN My Dog Ned CVR.pd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7" name="Picture 16" descr="837158 PURPLE Billy the Kid CVR.pd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8" name="Picture 17" descr="837169 PINK Scruffy Ted CVR.pd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9" name="Picture 18" descr="837188 ORANGE Playday CVR.pd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12" name="Picture 11" descr="Screen Shot 2016-04-13 at 14.02.55.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13" name="Picture 12" descr="837214 BLUE Barker CVR.pdf"/>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14" name="Picture 13" descr="837237 GREY Dangerous dinosaur CVR.pdf"/>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spTree>
    <p:extLst>
      <p:ext uri="{BB962C8B-B14F-4D97-AF65-F5344CB8AC3E}">
        <p14:creationId xmlns:p14="http://schemas.microsoft.com/office/powerpoint/2010/main" val="380537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9"/>
            <a:ext cx="8820472" cy="864096"/>
          </a:xfrm>
        </p:spPr>
        <p:txBody>
          <a:bodyPr>
            <a:normAutofit fontScale="90000"/>
          </a:bodyPr>
          <a:lstStyle/>
          <a:p>
            <a:r>
              <a:rPr lang="en-US" dirty="0"/>
              <a:t>One-to-one tutoring – ‘keep up, not catch up!’</a:t>
            </a:r>
          </a:p>
        </p:txBody>
      </p:sp>
      <p:pic>
        <p:nvPicPr>
          <p:cNvPr id="8" name="Content Placeholder 7">
            <a:extLst>
              <a:ext uri="{FF2B5EF4-FFF2-40B4-BE49-F238E27FC236}">
                <a16:creationId xmlns:a16="http://schemas.microsoft.com/office/drawing/2014/main" xmlns="" id="{7279E094-2F07-E241-8BC8-4E837AF4CC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3161" y="1393451"/>
            <a:ext cx="7037677" cy="3315027"/>
          </a:xfrm>
        </p:spPr>
      </p:pic>
      <p:sp>
        <p:nvSpPr>
          <p:cNvPr id="3" name="Rectangle 2"/>
          <p:cNvSpPr/>
          <p:nvPr/>
        </p:nvSpPr>
        <p:spPr>
          <a:xfrm>
            <a:off x="1053160" y="4971534"/>
            <a:ext cx="7037677" cy="646331"/>
          </a:xfrm>
          <a:prstGeom prst="rect">
            <a:avLst/>
          </a:prstGeom>
        </p:spPr>
        <p:txBody>
          <a:bodyPr wrap="square">
            <a:spAutoFit/>
          </a:bodyPr>
          <a:lstStyle/>
          <a:p>
            <a:r>
              <a:rPr lang="en-GB" dirty="0"/>
              <a:t>School/home communication if we feel your child may need a little more support to reach the expected point in the scheme through the year. </a:t>
            </a:r>
          </a:p>
        </p:txBody>
      </p:sp>
    </p:spTree>
    <p:extLst>
      <p:ext uri="{BB962C8B-B14F-4D97-AF65-F5344CB8AC3E}">
        <p14:creationId xmlns:p14="http://schemas.microsoft.com/office/powerpoint/2010/main" val="3216862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8720"/>
            <a:ext cx="8635412" cy="864096"/>
          </a:xfrm>
        </p:spPr>
        <p:txBody>
          <a:bodyPr/>
          <a:lstStyle/>
          <a:p>
            <a:r>
              <a:rPr lang="en-US" dirty="0"/>
              <a:t>Virtual Classroom films</a:t>
            </a:r>
          </a:p>
        </p:txBody>
      </p:sp>
      <p:pic>
        <p:nvPicPr>
          <p:cNvPr id="3" name="Content Placeholder 4" descr="A person holding a sign&#10;&#10;Description automatically generated with medium confidence">
            <a:extLst>
              <a:ext uri="{FF2B5EF4-FFF2-40B4-BE49-F238E27FC236}">
                <a16:creationId xmlns:a16="http://schemas.microsoft.com/office/drawing/2014/main" xmlns="" id="{1205D4B8-5225-4BDF-D7B2-F7254015E351}"/>
              </a:ext>
            </a:extLst>
          </p:cNvPr>
          <p:cNvPicPr>
            <a:picLocks noGrp="1" noChangeAspect="1"/>
          </p:cNvPicPr>
          <p:nvPr>
            <p:ph idx="1"/>
          </p:nvPr>
        </p:nvPicPr>
        <p:blipFill>
          <a:blip r:embed="rId3"/>
          <a:stretch>
            <a:fillRect/>
          </a:stretch>
        </p:blipFill>
        <p:spPr>
          <a:xfrm>
            <a:off x="459797" y="1443772"/>
            <a:ext cx="8224405" cy="4608978"/>
          </a:xfrm>
        </p:spPr>
      </p:pic>
    </p:spTree>
    <p:extLst>
      <p:ext uri="{BB962C8B-B14F-4D97-AF65-F5344CB8AC3E}">
        <p14:creationId xmlns:p14="http://schemas.microsoft.com/office/powerpoint/2010/main" val="99108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0CEF7-ECD5-48B8-B2A2-EB82F58F8C72}"/>
              </a:ext>
            </a:extLst>
          </p:cNvPr>
          <p:cNvSpPr>
            <a:spLocks noGrp="1"/>
          </p:cNvSpPr>
          <p:nvPr>
            <p:ph type="title"/>
          </p:nvPr>
        </p:nvSpPr>
        <p:spPr/>
        <p:txBody>
          <a:bodyPr/>
          <a:lstStyle/>
          <a:p>
            <a:r>
              <a:rPr lang="en-GB" dirty="0"/>
              <a:t>Set 1 sounds </a:t>
            </a:r>
          </a:p>
        </p:txBody>
      </p:sp>
      <p:sp>
        <p:nvSpPr>
          <p:cNvPr id="4" name="TextBox 3"/>
          <p:cNvSpPr txBox="1"/>
          <p:nvPr/>
        </p:nvSpPr>
        <p:spPr>
          <a:xfrm>
            <a:off x="4880687" y="1972791"/>
            <a:ext cx="3949414" cy="2696123"/>
          </a:xfrm>
          <a:prstGeom prst="rect">
            <a:avLst/>
          </a:prstGeom>
          <a:noFill/>
        </p:spPr>
        <p:txBody>
          <a:bodyPr wrap="square" lIns="91440" tIns="45720" rIns="91440" bIns="45720" rtlCol="0" anchor="t">
            <a:spAutoFit/>
          </a:bodyPr>
          <a:lstStyle/>
          <a:p>
            <a:pPr algn="ctr"/>
            <a:endParaRPr lang="en-GB" u="sng" dirty="0">
              <a:solidFill>
                <a:srgbClr val="FF0000"/>
              </a:solidFill>
            </a:endParaRPr>
          </a:p>
          <a:p>
            <a:pPr algn="ctr"/>
            <a:endParaRPr lang="en-GB" dirty="0">
              <a:solidFill>
                <a:srgbClr val="558ED5"/>
              </a:solidFill>
              <a:latin typeface="Calibri" panose="020F0502020204030204" pitchFamily="34" charset="0"/>
              <a:cs typeface="Calibri"/>
            </a:endParaRPr>
          </a:p>
          <a:p>
            <a:pPr algn="ctr"/>
            <a:endParaRPr lang="en-GB" dirty="0">
              <a:solidFill>
                <a:schemeClr val="tx2">
                  <a:lumMod val="60000"/>
                  <a:lumOff val="40000"/>
                </a:schemeClr>
              </a:solidFill>
              <a:latin typeface="Calibri" panose="020F0502020204030204" pitchFamily="34" charset="0"/>
              <a:cs typeface="Calibri"/>
            </a:endParaRPr>
          </a:p>
          <a:p>
            <a:pPr algn="ctr"/>
            <a:endParaRPr lang="en-GB" dirty="0">
              <a:solidFill>
                <a:srgbClr val="FF0000"/>
              </a:solidFill>
              <a:latin typeface="Comic Sans MS" panose="030F0702030302020204" pitchFamily="66" charset="0"/>
            </a:endParaRPr>
          </a:p>
          <a:p>
            <a:pPr algn="ctr"/>
            <a:endParaRPr lang="en-GB" dirty="0">
              <a:solidFill>
                <a:srgbClr val="558ED5"/>
              </a:solidFill>
              <a:latin typeface="Comic Sans MS" panose="030F0702030302020204" pitchFamily="66" charset="0"/>
            </a:endParaRPr>
          </a:p>
          <a:p>
            <a:pPr>
              <a:spcBef>
                <a:spcPct val="20000"/>
              </a:spcBef>
            </a:pPr>
            <a:r>
              <a:rPr lang="en-GB" b="1" dirty="0">
                <a:ea typeface="+mn-lt"/>
                <a:cs typeface="+mn-lt"/>
              </a:rPr>
              <a:t>Pure sounds</a:t>
            </a:r>
            <a:endParaRPr lang="en-US" b="1" dirty="0">
              <a:ea typeface="+mn-lt"/>
              <a:cs typeface="+mn-lt"/>
            </a:endParaRPr>
          </a:p>
          <a:p>
            <a:pPr>
              <a:spcBef>
                <a:spcPct val="20000"/>
              </a:spcBef>
            </a:pPr>
            <a:r>
              <a:rPr lang="en-GB" dirty="0">
                <a:cs typeface="Calibri"/>
                <a:hlinkClick r:id="rId3"/>
              </a:rPr>
              <a:t>https://</a:t>
            </a:r>
            <a:r>
              <a:rPr lang="en-GB" dirty="0" smtClean="0">
                <a:cs typeface="Calibri"/>
                <a:hlinkClick r:id="rId3"/>
              </a:rPr>
              <a:t>www.youtube.com/watch?v=KUbrJPAt65g</a:t>
            </a:r>
            <a:r>
              <a:rPr lang="en-GB" dirty="0" smtClean="0">
                <a:cs typeface="Calibri"/>
              </a:rPr>
              <a:t> </a:t>
            </a:r>
            <a:endParaRPr lang="en-GB" dirty="0">
              <a:cs typeface="Calibri"/>
            </a:endParaRPr>
          </a:p>
          <a:p>
            <a:endParaRPr lang="en-GB" dirty="0">
              <a:cs typeface="Calibri"/>
            </a:endParaRPr>
          </a:p>
        </p:txBody>
      </p: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46411" y="1514901"/>
            <a:ext cx="3505657" cy="5296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Related image">
            <a:hlinkClick r:id="rId5"/>
            <a:extLst>
              <a:ext uri="{FF2B5EF4-FFF2-40B4-BE49-F238E27FC236}">
                <a16:creationId xmlns:a16="http://schemas.microsoft.com/office/drawing/2014/main" xmlns="" id="{64A85C67-7973-A11F-4094-039E163E31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8115" y="1613888"/>
            <a:ext cx="2158240" cy="16742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07732" y="4809783"/>
            <a:ext cx="4572000" cy="923330"/>
          </a:xfrm>
          <a:prstGeom prst="rect">
            <a:avLst/>
          </a:prstGeom>
        </p:spPr>
        <p:txBody>
          <a:bodyPr>
            <a:spAutoFit/>
          </a:bodyPr>
          <a:lstStyle/>
          <a:p>
            <a:pPr algn="ctr"/>
            <a:r>
              <a:rPr lang="en-GB" u="sng" dirty="0">
                <a:solidFill>
                  <a:srgbClr val="FF0000"/>
                </a:solidFill>
                <a:ea typeface="+mn-lt"/>
                <a:cs typeface="+mn-lt"/>
              </a:rPr>
              <a:t>Special Friends</a:t>
            </a:r>
            <a:endParaRPr lang="en-US" dirty="0">
              <a:ea typeface="+mn-lt"/>
              <a:cs typeface="+mn-lt"/>
            </a:endParaRPr>
          </a:p>
          <a:p>
            <a:pPr algn="ctr"/>
            <a:endParaRPr lang="en-GB" dirty="0">
              <a:ea typeface="+mn-lt"/>
              <a:cs typeface="+mn-lt"/>
            </a:endParaRPr>
          </a:p>
          <a:p>
            <a:pPr algn="ctr"/>
            <a:r>
              <a:rPr lang="en-GB" dirty="0">
                <a:solidFill>
                  <a:schemeClr val="tx2">
                    <a:lumMod val="60000"/>
                    <a:lumOff val="40000"/>
                  </a:schemeClr>
                </a:solidFill>
                <a:ea typeface="+mn-lt"/>
                <a:cs typeface="+mn-lt"/>
              </a:rPr>
              <a:t>These are sounds that are made of two letters.</a:t>
            </a:r>
            <a:endParaRPr lang="en-US" dirty="0">
              <a:solidFill>
                <a:schemeClr val="tx2">
                  <a:lumMod val="60000"/>
                  <a:lumOff val="40000"/>
                </a:schemeClr>
              </a:solidFill>
              <a:ea typeface="+mn-lt"/>
              <a:cs typeface="+mn-lt"/>
            </a:endParaRPr>
          </a:p>
        </p:txBody>
      </p:sp>
    </p:spTree>
    <p:extLst>
      <p:ext uri="{BB962C8B-B14F-4D97-AF65-F5344CB8AC3E}">
        <p14:creationId xmlns:p14="http://schemas.microsoft.com/office/powerpoint/2010/main" val="41875023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latin typeface="Calibri"/>
              </a:rPr>
              <a:t>'Oral Fred talk', ‘Fred talk’ and ‘Fred in your head’</a:t>
            </a:r>
            <a:r>
              <a:rPr lang="en-GB" sz="2800" dirty="0"/>
              <a:t/>
            </a:r>
            <a:br>
              <a:rPr lang="en-GB" sz="2800" dirty="0"/>
            </a:br>
            <a:endParaRPr lang="en-US" sz="2800" dirty="0"/>
          </a:p>
        </p:txBody>
      </p:sp>
      <p:sp>
        <p:nvSpPr>
          <p:cNvPr id="3" name="Content Placeholder 2"/>
          <p:cNvSpPr>
            <a:spLocks noGrp="1"/>
          </p:cNvSpPr>
          <p:nvPr>
            <p:ph idx="1"/>
          </p:nvPr>
        </p:nvSpPr>
        <p:spPr/>
        <p:txBody>
          <a:bodyPr vert="horz" lIns="91440" tIns="45720" rIns="91440" bIns="45720" rtlCol="0" anchor="t">
            <a:normAutofit/>
          </a:bodyPr>
          <a:lstStyle/>
          <a:p>
            <a:endParaRPr lang="en-GB" i="1" dirty="0">
              <a:latin typeface="Arial" charset="0"/>
              <a:hlinkClick r:id="rId3"/>
            </a:endParaRPr>
          </a:p>
          <a:p>
            <a:endParaRPr lang="en-GB" i="1" dirty="0">
              <a:latin typeface="Arial" charset="0"/>
              <a:hlinkClick r:id="rId3"/>
            </a:endParaRPr>
          </a:p>
          <a:p>
            <a:endParaRPr lang="en-GB" i="1" dirty="0">
              <a:latin typeface="Arial" charset="0"/>
              <a:hlinkClick r:id="rId3"/>
            </a:endParaRPr>
          </a:p>
          <a:p>
            <a:endParaRPr lang="en-GB" i="1" dirty="0">
              <a:latin typeface="Arial" charset="0"/>
              <a:hlinkClick r:id="rId3"/>
            </a:endParaRPr>
          </a:p>
          <a:p>
            <a:endParaRPr lang="en-GB" i="1" dirty="0">
              <a:latin typeface="Arial" charset="0"/>
              <a:hlinkClick r:id="rId3"/>
            </a:endParaRPr>
          </a:p>
          <a:p>
            <a:endParaRPr lang="en-GB" i="1" dirty="0">
              <a:latin typeface="Arial" charset="0"/>
              <a:hlinkClick r:id="rId3"/>
            </a:endParaRPr>
          </a:p>
          <a:p>
            <a:endParaRPr lang="en-GB" i="1" dirty="0">
              <a:latin typeface="Arial" charset="0"/>
              <a:cs typeface="Arial"/>
            </a:endParaRPr>
          </a:p>
          <a:p>
            <a:endParaRPr lang="en-GB" i="1" dirty="0">
              <a:latin typeface="Arial" charset="0"/>
            </a:endParaRPr>
          </a:p>
          <a:p>
            <a:endParaRPr lang="en-GB" i="1" dirty="0">
              <a:latin typeface="Arial" charset="0"/>
            </a:endParaRPr>
          </a:p>
          <a:p>
            <a:endParaRPr lang="en-US" dirty="0"/>
          </a:p>
          <a:p>
            <a:endParaRPr lang="en-US" dirty="0"/>
          </a:p>
        </p:txBody>
      </p:sp>
      <p:pic>
        <p:nvPicPr>
          <p:cNvPr id="6" name="Content Placeholder 3"/>
          <p:cNvPicPr>
            <a:picLocks noChangeAspect="1"/>
          </p:cNvPicPr>
          <p:nvPr/>
        </p:nvPicPr>
        <p:blipFill>
          <a:blip r:embed="rId4" cstate="screen">
            <a:extLst>
              <a:ext uri="{28A0092B-C50C-407E-A947-70E740481C1C}">
                <a14:useLocalDpi xmlns:a14="http://schemas.microsoft.com/office/drawing/2010/main"/>
              </a:ext>
            </a:extLst>
          </a:blip>
          <a:srcRect t="-12602" b="-12602"/>
          <a:stretch>
            <a:fillRect/>
          </a:stretch>
        </p:blipFill>
        <p:spPr>
          <a:xfrm>
            <a:off x="1517680" y="2156635"/>
            <a:ext cx="5698350" cy="3306228"/>
          </a:xfrm>
          <a:prstGeom prst="rect">
            <a:avLst/>
          </a:prstGeom>
        </p:spPr>
      </p:pic>
      <p:sp>
        <p:nvSpPr>
          <p:cNvPr id="4" name="TextBox 3">
            <a:extLst>
              <a:ext uri="{FF2B5EF4-FFF2-40B4-BE49-F238E27FC236}">
                <a16:creationId xmlns:a16="http://schemas.microsoft.com/office/drawing/2014/main" xmlns="" id="{2EC7379A-7A1D-9757-8F2D-AE3D4C1F1446}"/>
              </a:ext>
            </a:extLst>
          </p:cNvPr>
          <p:cNvSpPr txBox="1"/>
          <p:nvPr/>
        </p:nvSpPr>
        <p:spPr>
          <a:xfrm>
            <a:off x="1134611" y="479430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0907185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993" r="32656"/>
          <a:stretch/>
        </p:blipFill>
        <p:spPr bwMode="auto">
          <a:xfrm>
            <a:off x="5418161" y="2807257"/>
            <a:ext cx="2946438" cy="341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323528" y="260649"/>
            <a:ext cx="7478713" cy="864096"/>
          </a:xfrm>
          <a:prstGeom prst="rect">
            <a:avLst/>
          </a:prstGeom>
        </p:spPr>
        <p:txBody>
          <a:bodyPr/>
          <a:lstStyle>
            <a:lvl1pPr algn="l" defTabSz="457200" rtl="0" eaLnBrk="1" latinLnBrk="0" hangingPunct="1">
              <a:spcBef>
                <a:spcPct val="0"/>
              </a:spcBef>
              <a:buNone/>
              <a:defRPr sz="3200" b="1" kern="1200">
                <a:solidFill>
                  <a:schemeClr val="tx1">
                    <a:lumMod val="65000"/>
                    <a:lumOff val="35000"/>
                  </a:schemeClr>
                </a:solidFill>
                <a:latin typeface="Arial"/>
                <a:ea typeface="+mj-ea"/>
                <a:cs typeface="Arial"/>
              </a:defRPr>
            </a:lvl1pPr>
          </a:lstStyle>
          <a:p>
            <a:r>
              <a:rPr lang="en-US" dirty="0"/>
              <a:t>Spelling new words</a:t>
            </a:r>
          </a:p>
        </p:txBody>
      </p:sp>
      <p:pic>
        <p:nvPicPr>
          <p:cNvPr id="8" name="Content Placeholder 3"/>
          <p:cNvPicPr>
            <a:picLocks noChangeAspect="1"/>
          </p:cNvPicPr>
          <p:nvPr/>
        </p:nvPicPr>
        <p:blipFill>
          <a:blip r:embed="rId4" cstate="screen">
            <a:extLst>
              <a:ext uri="{28A0092B-C50C-407E-A947-70E740481C1C}">
                <a14:useLocalDpi xmlns:a14="http://schemas.microsoft.com/office/drawing/2010/main"/>
              </a:ext>
            </a:extLst>
          </a:blip>
          <a:srcRect t="-12602" b="-12602"/>
          <a:stretch>
            <a:fillRect/>
          </a:stretch>
        </p:blipFill>
        <p:spPr>
          <a:xfrm>
            <a:off x="705930" y="1940865"/>
            <a:ext cx="4004653" cy="2336530"/>
          </a:xfrm>
          <a:prstGeom prst="rect">
            <a:avLst/>
          </a:prstGeom>
        </p:spPr>
      </p:pic>
      <p:sp>
        <p:nvSpPr>
          <p:cNvPr id="9" name="Flowchart: Sequential Access Storage 8"/>
          <p:cNvSpPr/>
          <p:nvPr/>
        </p:nvSpPr>
        <p:spPr>
          <a:xfrm flipH="1">
            <a:off x="4696894" y="641335"/>
            <a:ext cx="3575712" cy="2165922"/>
          </a:xfrm>
          <a:prstGeom prst="flowChartMagneticTap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TextBox 5"/>
          <p:cNvSpPr txBox="1"/>
          <p:nvPr/>
        </p:nvSpPr>
        <p:spPr>
          <a:xfrm>
            <a:off x="5003968" y="1439747"/>
            <a:ext cx="2961564" cy="646331"/>
          </a:xfrm>
          <a:prstGeom prst="rect">
            <a:avLst/>
          </a:prstGeom>
          <a:noFill/>
        </p:spPr>
        <p:txBody>
          <a:bodyPr wrap="square" rtlCol="0">
            <a:spAutoFit/>
          </a:bodyPr>
          <a:lstStyle/>
          <a:p>
            <a:r>
              <a:rPr lang="en-GB" sz="3600" dirty="0">
                <a:latin typeface="Comic Sans MS" panose="030F0702030302020204" pitchFamily="66" charset="0"/>
              </a:rPr>
              <a:t>Fred fingers</a:t>
            </a:r>
          </a:p>
        </p:txBody>
      </p:sp>
      <p:sp>
        <p:nvSpPr>
          <p:cNvPr id="2" name="Rectangle 1"/>
          <p:cNvSpPr/>
          <p:nvPr/>
        </p:nvSpPr>
        <p:spPr>
          <a:xfrm>
            <a:off x="1105469" y="3105835"/>
            <a:ext cx="4408227" cy="1754326"/>
          </a:xfrm>
          <a:prstGeom prst="rect">
            <a:avLst/>
          </a:prstGeom>
        </p:spPr>
        <p:txBody>
          <a:bodyPr wrap="square" lIns="91440" tIns="45720" rIns="91440" bIns="45720" anchor="t">
            <a:spAutoFit/>
          </a:bodyPr>
          <a:lstStyle/>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410454947"/>
      </p:ext>
    </p:extLst>
  </p:cSld>
  <p:clrMapOvr>
    <a:masterClrMapping/>
  </p:clrMapOvr>
  <p:timing>
    <p:tnLst>
      <p:par>
        <p:cTn id="1" dur="indefinite" restart="never" nodeType="tmRoot"/>
      </p:par>
    </p:tnLst>
  </p:timing>
</p:sld>
</file>

<file path=ppt/theme/theme1.xml><?xml version="1.0" encoding="utf-8"?>
<a:theme xmlns:a="http://schemas.openxmlformats.org/drawingml/2006/main" name="RMT_Phonics_2.27.6.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RMT_Phonics_2.27.6.14.pptx</Template>
  <TotalTime>12867</TotalTime>
  <Words>813</Words>
  <Application>Microsoft Office PowerPoint</Application>
  <PresentationFormat>On-screen Show (4:3)</PresentationFormat>
  <Paragraphs>127</Paragraphs>
  <Slides>17</Slides>
  <Notes>17</Notes>
  <HiddenSlides>0</HiddenSlides>
  <MMClips>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RMT_Phonics_2.27.6.14</vt:lpstr>
      <vt:lpstr>office theme</vt:lpstr>
      <vt:lpstr>RWI Phonics Parent Meeting</vt:lpstr>
      <vt:lpstr>Reading changes everything</vt:lpstr>
      <vt:lpstr> What is phonics?</vt:lpstr>
      <vt:lpstr>RWI in Foundation Stage</vt:lpstr>
      <vt:lpstr>One-to-one tutoring – ‘keep up, not catch up!’</vt:lpstr>
      <vt:lpstr>Virtual Classroom films</vt:lpstr>
      <vt:lpstr>Set 1 sounds </vt:lpstr>
      <vt:lpstr>'Oral Fred talk', ‘Fred talk’ and ‘Fred in your head’ </vt:lpstr>
      <vt:lpstr>PowerPoint Presentation</vt:lpstr>
      <vt:lpstr>Teaching letter formation</vt:lpstr>
      <vt:lpstr>Reading books</vt:lpstr>
      <vt:lpstr>Sharing books</vt:lpstr>
      <vt:lpstr>RWI Core Storybook </vt:lpstr>
      <vt:lpstr>Book Bag Books</vt:lpstr>
      <vt:lpstr>How to help your child at home…</vt:lpstr>
      <vt:lpstr>How to help your child at home…</vt:lpstr>
      <vt:lpstr>Thank you... </vt:lpstr>
    </vt:vector>
  </TitlesOfParts>
  <Company>Ruth Miskin Literacy Limited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Boon</dc:creator>
  <cp:lastModifiedBy>R Hughes</cp:lastModifiedBy>
  <cp:revision>297</cp:revision>
  <cp:lastPrinted>2024-09-18T09:15:14Z</cp:lastPrinted>
  <dcterms:created xsi:type="dcterms:W3CDTF">2014-06-27T11:45:27Z</dcterms:created>
  <dcterms:modified xsi:type="dcterms:W3CDTF">2025-10-05T16:11:01Z</dcterms:modified>
</cp:coreProperties>
</file>