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19"/>
  </p:notesMasterIdLst>
  <p:sldIdLst>
    <p:sldId id="256" r:id="rId5"/>
    <p:sldId id="1013" r:id="rId6"/>
    <p:sldId id="1018" r:id="rId7"/>
    <p:sldId id="775" r:id="rId8"/>
    <p:sldId id="1020" r:id="rId9"/>
    <p:sldId id="1019" r:id="rId10"/>
    <p:sldId id="1023" r:id="rId11"/>
    <p:sldId id="1027" r:id="rId12"/>
    <p:sldId id="1028" r:id="rId13"/>
    <p:sldId id="956" r:id="rId14"/>
    <p:sldId id="1022" r:id="rId15"/>
    <p:sldId id="1021" r:id="rId16"/>
    <p:sldId id="1017" r:id="rId17"/>
    <p:sldId id="264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AEB10-B019-5A43-8464-5BFC4CA9B133}" v="1" dt="2023-01-17T13:56:35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/>
    <p:restoredTop sz="73401" autoAdjust="0"/>
  </p:normalViewPr>
  <p:slideViewPr>
    <p:cSldViewPr snapToGrid="0" snapToObjects="1">
      <p:cViewPr varScale="1">
        <p:scale>
          <a:sx n="84" d="100"/>
          <a:sy n="84" d="100"/>
        </p:scale>
        <p:origin x="20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/>
              <a:t>Approximately 10 minutes is needed for this session.</a:t>
            </a:r>
          </a:p>
          <a:p>
            <a:endParaRPr lang="en-US" i="1" dirty="0"/>
          </a:p>
          <a:p>
            <a:r>
              <a:rPr lang="en-US" i="1" dirty="0"/>
              <a:t>Notes</a:t>
            </a:r>
            <a:r>
              <a:rPr lang="en-US" i="1" baseline="0" dirty="0"/>
              <a:t> are provided to help you lead the presentation.</a:t>
            </a:r>
          </a:p>
          <a:p>
            <a:r>
              <a:rPr lang="en-US" i="1" baseline="0" dirty="0"/>
              <a:t>Notes in italics are for your attention only.</a:t>
            </a:r>
            <a:endParaRPr lang="en-US" i="1" dirty="0"/>
          </a:p>
          <a:p>
            <a:endParaRPr lang="en-US" dirty="0"/>
          </a:p>
          <a:p>
            <a:pPr defTabSz="465887">
              <a:defRPr/>
            </a:pPr>
            <a:endParaRPr lang="en-US" i="1" baseline="0" dirty="0"/>
          </a:p>
          <a:p>
            <a:pPr defTabSz="465887">
              <a:defRPr/>
            </a:pPr>
            <a:r>
              <a:rPr lang="en-US" i="1" baseline="0" dirty="0"/>
              <a:t>Provide copies of ‘Reading at Home Booklet 2’ from Oxford Owl for each parent.</a:t>
            </a:r>
          </a:p>
          <a:p>
            <a:pPr defTabSz="465887">
              <a:defRPr/>
            </a:pPr>
            <a:endParaRPr lang="en-US" i="1" baseline="0" dirty="0"/>
          </a:p>
          <a:p>
            <a:pPr defTabSz="465887"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4123" indent="-524123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24123" indent="-524123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24123" indent="-524123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24123" indent="-524123">
              <a:buFont typeface="+mj-lt"/>
              <a:buAutoNum type="arabicPeriod"/>
            </a:pPr>
            <a:r>
              <a:rPr lang="en-US" dirty="0"/>
              <a:t>Listen to your child read their Storybook every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Miskin website to find out more about the PSC:</a:t>
            </a:r>
          </a:p>
          <a:p>
            <a:endParaRPr lang="en-US" dirty="0"/>
          </a:p>
          <a:p>
            <a:r>
              <a:rPr lang="en-US" dirty="0"/>
              <a:t>Understanding Phonics</a:t>
            </a:r>
          </a:p>
          <a:p>
            <a:r>
              <a:rPr lang="en-US" dirty="0"/>
              <a:t>The Phonics Screening Check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GB" dirty="0"/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6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br>
              <a:rPr lang="en-GB" dirty="0"/>
            </a:br>
            <a:r>
              <a:rPr lang="en-GB" dirty="0"/>
              <a:t>By the end of Year 1, we want all of our children to be able to </a:t>
            </a:r>
            <a:r>
              <a:rPr lang="en-US" i="0" baseline="0" dirty="0"/>
              <a:t>read accurately – to read both familiar and unfamiliar words - so that they can go on to become a fluent, enthusiastic reader.</a:t>
            </a:r>
          </a:p>
          <a:p>
            <a:endParaRPr lang="en-US" i="0" baseline="0" dirty="0"/>
          </a:p>
          <a:p>
            <a:r>
              <a:rPr lang="en-US" i="0" baseline="0" dirty="0"/>
              <a:t>The Phonics Screening Check in June in year 1 is a word reading test to check children can read sounds in words accurately.</a:t>
            </a:r>
          </a:p>
          <a:p>
            <a:r>
              <a:rPr lang="en-US" i="0" baseline="0" dirty="0"/>
              <a:t>Accurate word reading at 6 is a predictor of future success.</a:t>
            </a:r>
            <a:endParaRPr lang="en-GB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Children complete the phonics screening check at the end of Year 1 so that parents can be confident</a:t>
            </a:r>
            <a:r>
              <a:rPr lang="en-US" b="1" dirty="0"/>
              <a:t> </a:t>
            </a:r>
            <a:r>
              <a:rPr lang="en-US" dirty="0"/>
              <a:t>their children are being taught to read successfully. </a:t>
            </a:r>
            <a:endParaRPr lang="en-GB" dirty="0"/>
          </a:p>
          <a:p>
            <a:r>
              <a:rPr lang="en-US" dirty="0"/>
              <a:t>  </a:t>
            </a:r>
            <a:endParaRPr lang="en-GB" dirty="0"/>
          </a:p>
          <a:p>
            <a:pPr lvl="0"/>
            <a:r>
              <a:rPr lang="en-US" dirty="0"/>
              <a:t>Children read 40 words. It takes between two and five minutes.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 lvl="0"/>
            <a:r>
              <a:rPr lang="en-US" dirty="0"/>
              <a:t>If they do not manage to read </a:t>
            </a:r>
            <a:r>
              <a:rPr lang="en-US" sz="1400" b="1" i="1" u="sng" dirty="0">
                <a:solidFill>
                  <a:srgbClr val="FF0000"/>
                </a:solidFill>
              </a:rPr>
              <a:t>32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of the words successfully, they are given extra support, and repeat the check at the end of Year 2. </a:t>
            </a:r>
          </a:p>
          <a:p>
            <a:pPr lvl="0"/>
            <a:r>
              <a:rPr lang="en-US" dirty="0"/>
              <a:t>It means that all children will be able to read accurately before they begin Year 3.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5500" y="757238"/>
            <a:ext cx="3195638" cy="23971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263" y="3220357"/>
            <a:ext cx="5236057" cy="611482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Children learn all of the sounds on this chart. 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0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words using the routine ‘Special Friends’, ‘Fred Talk’, read the word’.</a:t>
            </a:r>
          </a:p>
          <a:p>
            <a:endParaRPr lang="en-US" dirty="0"/>
          </a:p>
          <a:p>
            <a:pPr defTabSz="465887">
              <a:defRPr/>
            </a:pPr>
            <a:r>
              <a:rPr lang="en-US" dirty="0"/>
              <a:t>Children spot the ‘Special Friends’ (two letters that make one sound), Fred talk the word, and then read the whole word.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Half of the words in the check are real words.</a:t>
            </a:r>
          </a:p>
          <a:p>
            <a:r>
              <a:rPr lang="en-US" dirty="0"/>
              <a:t>Half are nonsense words. For example, ‘</a:t>
            </a:r>
            <a:r>
              <a:rPr lang="en-US" dirty="0" err="1"/>
              <a:t>sheb</a:t>
            </a:r>
            <a:r>
              <a:rPr lang="en-US" dirty="0"/>
              <a:t>’, ‘</a:t>
            </a:r>
            <a:r>
              <a:rPr lang="en-US" dirty="0" err="1"/>
              <a:t>glight</a:t>
            </a:r>
            <a:r>
              <a:rPr lang="en-US" dirty="0"/>
              <a:t>’, ‘</a:t>
            </a:r>
            <a:r>
              <a:rPr lang="en-US" dirty="0" err="1"/>
              <a:t>ched</a:t>
            </a:r>
            <a:r>
              <a:rPr lang="en-US" dirty="0"/>
              <a:t>’, ‘</a:t>
            </a:r>
            <a:r>
              <a:rPr lang="en-US" dirty="0" err="1"/>
              <a:t>teb</a:t>
            </a:r>
            <a:r>
              <a:rPr lang="en-US" dirty="0"/>
              <a:t>’. </a:t>
            </a:r>
          </a:p>
          <a:p>
            <a:endParaRPr lang="en-US" dirty="0"/>
          </a:p>
          <a:p>
            <a:r>
              <a:rPr lang="en-US" dirty="0"/>
              <a:t>There is a picture of an alien next to each word to remind the children that it isn’t a real word.</a:t>
            </a:r>
            <a:endParaRPr lang="en-GB" dirty="0"/>
          </a:p>
          <a:p>
            <a:endParaRPr lang="en-US" dirty="0"/>
          </a:p>
          <a:p>
            <a:r>
              <a:rPr lang="en-US" dirty="0"/>
              <a:t>Nonsense words are used to assess children’s reading.</a:t>
            </a:r>
          </a:p>
          <a:p>
            <a:r>
              <a:rPr lang="en-US" dirty="0"/>
              <a:t>They check that children will be able to read sounds the sounds they know in unfamiliar words.</a:t>
            </a:r>
          </a:p>
          <a:p>
            <a:r>
              <a:rPr lang="en-US" dirty="0"/>
              <a:t>They read these words using the same routine as real words – ‘Special Friends, Fred Talk.’</a:t>
            </a:r>
          </a:p>
          <a:p>
            <a:endParaRPr lang="en-US" dirty="0"/>
          </a:p>
          <a:p>
            <a:pPr defTabSz="465887">
              <a:defRPr/>
            </a:pPr>
            <a:r>
              <a:rPr lang="en-US" dirty="0"/>
              <a:t>Children who can read nonsense words will, very soon, be able to read any new word – for example – gargantuan, flailing, raucous, anticipation; </a:t>
            </a:r>
          </a:p>
          <a:p>
            <a:pPr defTabSz="465887">
              <a:defRPr/>
            </a:pPr>
            <a:r>
              <a:rPr lang="en-US" dirty="0"/>
              <a:t>Reading new words increases children’s vocabulary rapidly.</a:t>
            </a:r>
            <a:endParaRPr lang="en-GB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8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dirty="0"/>
              <a:t>As soon as we spot a child who needs extra practice learning to read sounds and words, we teach them one-to-one for a few minutes every day.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GB" dirty="0"/>
              <a:t>Each week, we will send home film links to lessons that match the sounds and words your child has been learning in school. </a:t>
            </a: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GB" dirty="0"/>
              <a:t>Plus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3-minute 'Special Friends, Fred Talk' Virtual Classroom films.</a:t>
            </a:r>
          </a:p>
          <a:p>
            <a:pPr>
              <a:lnSpc>
                <a:spcPct val="115000"/>
              </a:lnSpc>
              <a:spcAft>
                <a:spcPts val="1019"/>
              </a:spcAft>
            </a:pPr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– and interact with them as they would their own teacher.</a:t>
            </a:r>
            <a:r>
              <a:rPr lang="en-GB" dirty="0">
                <a:effectLst/>
              </a:rPr>
              <a:t> </a:t>
            </a:r>
            <a:endParaRPr lang="en-GB" sz="1000" dirty="0"/>
          </a:p>
          <a:p>
            <a:pPr defTabSz="465887">
              <a:defRPr/>
            </a:pPr>
            <a:endParaRPr lang="en-GB" dirty="0"/>
          </a:p>
          <a:p>
            <a:pPr defTabSz="465887">
              <a:defRPr/>
            </a:pPr>
            <a:r>
              <a:rPr lang="en-GB" dirty="0"/>
              <a:t>Watch these films with your child to help them to practise reading the sounds and words until they can read them speedily.</a:t>
            </a:r>
          </a:p>
          <a:p>
            <a:pPr>
              <a:lnSpc>
                <a:spcPts val="1529"/>
              </a:lnSpc>
            </a:pPr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sz="800" dirty="0"/>
              <a:t> </a:t>
            </a:r>
            <a:endParaRPr lang="en-GB" sz="1000" dirty="0"/>
          </a:p>
          <a:p>
            <a:pPr>
              <a:lnSpc>
                <a:spcPts val="1529"/>
              </a:lnSpc>
            </a:pPr>
            <a:endParaRPr lang="en-GB" dirty="0"/>
          </a:p>
          <a:p>
            <a:pPr defTabSz="465887">
              <a:defRPr/>
            </a:pPr>
            <a:r>
              <a:rPr lang="en-GB" dirty="0"/>
              <a:t>Simply click the link and watch on a tablet or other device. </a:t>
            </a:r>
          </a:p>
          <a:p>
            <a:pPr defTabSz="465887">
              <a:defRPr/>
            </a:pPr>
            <a:endParaRPr lang="en-GB" dirty="0"/>
          </a:p>
          <a:p>
            <a:pPr defTabSz="465887">
              <a:defRPr/>
            </a:pPr>
            <a:r>
              <a:rPr lang="en-GB" dirty="0"/>
              <a:t>Let’s have a look at one of these films on the Virtual Classroom. </a:t>
            </a:r>
            <a:r>
              <a:rPr lang="en-GB" i="1" dirty="0"/>
              <a:t>Play a Set 2 or 3 Special Friends, Fred Talk lesson film from the virtual classroom.</a:t>
            </a:r>
          </a:p>
          <a:p>
            <a:pPr defTabSz="465887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0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GB" i="1" dirty="0">
                <a:latin typeface="Times New Roman" panose="02020603050405020304" pitchFamily="18" charset="0"/>
              </a:rPr>
              <a:t>Discuss the one that is applicable to your school:</a:t>
            </a:r>
          </a:p>
          <a:p>
            <a:pPr defTabSz="465887">
              <a:defRPr/>
            </a:pPr>
            <a:endParaRPr lang="en-GB" dirty="0">
              <a:latin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child will also bring home a My Set 2 and 3 Speed Sounds books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reading and writing the Set 2 and 3 sounds and words.</a:t>
            </a: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instructions for you inside cover of the book.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19"/>
              </a:spcAft>
            </a:pPr>
            <a:endParaRPr lang="en-GB" sz="1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week, your child will bring home the Speed Sounds cards they have been taught to practise reading sounds speedily.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You can purchase Set 2/3 flashcards or My Reading and Writing Kit ages 5-7 becoming a reader to support your child with Set 2 sounds at home if you wish.</a:t>
            </a:r>
          </a:p>
          <a:p>
            <a:pPr defTabSz="465887">
              <a:defRPr/>
            </a:pP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1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66" y="0"/>
            <a:ext cx="9137468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BE64A-402B-1A5B-1D48-A271DF4312CD}"/>
              </a:ext>
            </a:extLst>
          </p:cNvPr>
          <p:cNvSpPr/>
          <p:nvPr userDrawn="1"/>
        </p:nvSpPr>
        <p:spPr>
          <a:xfrm>
            <a:off x="4572000" y="6485021"/>
            <a:ext cx="4572000" cy="3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85394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385394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00017" y="1385394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83900" y="4221088"/>
            <a:ext cx="4860099" cy="1181993"/>
          </a:xfrm>
        </p:spPr>
        <p:txBody>
          <a:bodyPr>
            <a:noAutofit/>
          </a:bodyPr>
          <a:lstStyle/>
          <a:p>
            <a:r>
              <a:rPr lang="en-US" sz="2800" dirty="0"/>
              <a:t>Parent Meeting </a:t>
            </a:r>
            <a:br>
              <a:rPr lang="en-US" sz="2800" dirty="0"/>
            </a:br>
            <a:r>
              <a:rPr lang="en-US" sz="2800" dirty="0"/>
              <a:t>Phonics Screening Check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  every day.</a:t>
            </a:r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CF677-C063-308A-094B-852A50002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467CFF-6166-5C4B-23DB-605A3F06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3850" y="2178769"/>
            <a:ext cx="8639175" cy="34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6422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https://www.ruthmiskin.com/parents/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7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50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2DBF38-5835-E687-B04E-4ADBC173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896" y="2153520"/>
            <a:ext cx="4682207" cy="31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8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word-reading test at the end of Year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Children read 40 words.</a:t>
            </a:r>
          </a:p>
        </p:txBody>
      </p:sp>
    </p:spTree>
    <p:extLst>
      <p:ext uri="{BB962C8B-B14F-4D97-AF65-F5344CB8AC3E}">
        <p14:creationId xmlns:p14="http://schemas.microsoft.com/office/powerpoint/2010/main" val="3652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accent5"/>
                </a:solidFill>
              </a:rPr>
              <a:t>Speed Sounds Set 3</a:t>
            </a:r>
          </a:p>
        </p:txBody>
      </p:sp>
    </p:spTree>
    <p:extLst>
      <p:ext uri="{BB962C8B-B14F-4D97-AF65-F5344CB8AC3E}">
        <p14:creationId xmlns:p14="http://schemas.microsoft.com/office/powerpoint/2010/main" val="13708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05617" cy="864096"/>
          </a:xfrm>
        </p:spPr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6009" y="1828800"/>
            <a:ext cx="7391980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636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" y="3493582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85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792523" y="3493582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33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CD058-F7B3-EDD5-1138-EF0DD6FF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1F02-B2C1-0F25-95A6-778569FF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F6B4C1E-5CB0-92F2-2673-6182FD68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5" y="1544117"/>
            <a:ext cx="7845129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7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720"/>
            <a:ext cx="8635412" cy="864096"/>
          </a:xfrm>
        </p:spPr>
        <p:txBody>
          <a:bodyPr/>
          <a:lstStyle/>
          <a:p>
            <a:r>
              <a:rPr lang="en-US" dirty="0"/>
              <a:t>Virtual Classroom films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CF29F-5515-690E-1F3F-7B1736B65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14E7C6A0-4D69-63AE-5E6F-1F73DFDE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6" y="1613601"/>
            <a:ext cx="7772400" cy="43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9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F1B9-23AD-D3A3-BA60-5BE68FA5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at home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FD9A27-766C-39CD-1B93-051DFA5A9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988">
            <a:off x="5419302" y="3212440"/>
            <a:ext cx="67217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4F05C47-92F5-C6C4-4787-40794FA58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248">
            <a:off x="4881407" y="3062758"/>
            <a:ext cx="752959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E9384B1-7A64-F60E-C16E-1DAF86F91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42" y="2991349"/>
            <a:ext cx="70964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39CF1E34-2C16-90C2-5408-0E089031E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76">
            <a:off x="3917351" y="3034342"/>
            <a:ext cx="693254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855C131-B1F1-B62F-9406-DD5D7584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84">
            <a:off x="3462092" y="3168882"/>
            <a:ext cx="713941" cy="1043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text, automaton&#10;&#10;Description automatically generated">
            <a:extLst>
              <a:ext uri="{FF2B5EF4-FFF2-40B4-BE49-F238E27FC236}">
                <a16:creationId xmlns:a16="http://schemas.microsoft.com/office/drawing/2014/main" id="{DDE7551E-80E0-94C3-4852-891D6C0F29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21" y="2616038"/>
            <a:ext cx="1393390" cy="2081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42ACDE-04E3-376F-BB92-F9ACC2280435}"/>
              </a:ext>
            </a:extLst>
          </p:cNvPr>
          <p:cNvSpPr/>
          <p:nvPr/>
        </p:nvSpPr>
        <p:spPr>
          <a:xfrm>
            <a:off x="1849508" y="2630927"/>
            <a:ext cx="718512" cy="16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91850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18" ma:contentTypeDescription="Create a new document." ma:contentTypeScope="" ma:versionID="e88fbd9444d166bde9ac2c9ac7f8c0ce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a37b41880412a4737e75f356d32fb4b0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1209377-E1C5-45D0-A55B-80E41E5CA9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DD721F-5C7C-4594-B57D-8FF2402C6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8f53b2-13a3-4793-90e7-10226504b3c4"/>
    <ds:schemaRef ds:uri="e3eab8b6-c0c4-41d5-9873-d73174f14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F11ADF-2FC6-4EBB-B614-F07692C24FA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819</TotalTime>
  <Words>1060</Words>
  <Application>Microsoft Office PowerPoint</Application>
  <PresentationFormat>On-screen Show (4:3)</PresentationFormat>
  <Paragraphs>123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Garamond</vt:lpstr>
      <vt:lpstr>Times New Roman</vt:lpstr>
      <vt:lpstr>NEW Phonics Template</vt:lpstr>
      <vt:lpstr>Parent Meeting  Phonics Screening Check</vt:lpstr>
      <vt:lpstr>Reading changes everything</vt:lpstr>
      <vt:lpstr>What is the Phonics Screening Check?</vt:lpstr>
      <vt:lpstr>Speed Sounds Set 3</vt:lpstr>
      <vt:lpstr>‘Special Friends’, ‘Fred Talk’</vt:lpstr>
      <vt:lpstr>Nonsense words</vt:lpstr>
      <vt:lpstr>Teach every child to read</vt:lpstr>
      <vt:lpstr>Virtual Classroom films</vt:lpstr>
      <vt:lpstr>Practice at home</vt:lpstr>
      <vt:lpstr>What can I do?</vt:lpstr>
      <vt:lpstr>Free Video Tutorials (ruthmiskin.com)</vt:lpstr>
      <vt:lpstr>Online resources available</vt:lpstr>
      <vt:lpstr>Reading changes everything</vt:lpstr>
      <vt:lpstr>Any questions?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R Burton</cp:lastModifiedBy>
  <cp:revision>131</cp:revision>
  <cp:lastPrinted>2024-04-15T12:25:12Z</cp:lastPrinted>
  <dcterms:created xsi:type="dcterms:W3CDTF">2015-11-23T14:36:59Z</dcterms:created>
  <dcterms:modified xsi:type="dcterms:W3CDTF">2024-04-23T15:44:29Z</dcterms:modified>
</cp:coreProperties>
</file>